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 pitchFamily="2" charset="77"/>
      <p:regular r:id="rId16"/>
    </p:embeddedFont>
    <p:embeddedFont>
      <p:font typeface="Calibri" panose="020F0502020204030204" pitchFamily="34" charset="0"/>
      <p:regular r:id="rId17"/>
      <p:bold r:id="rId18"/>
      <p:italic r:id="rId19"/>
      <p:boldItalic r:id="rId20"/>
    </p:embeddedFont>
    <p:embeddedFont>
      <p:font typeface="Mont Bold" pitchFamily="2" charset="0"/>
      <p:regular r:id="rId21"/>
      <p:bold r:id="rId22"/>
    </p:embeddedFont>
    <p:embeddedFont>
      <p:font typeface="Open Sans Light Bold" panose="020B0806030504020204"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14" autoAdjust="0"/>
  </p:normalViewPr>
  <p:slideViewPr>
    <p:cSldViewPr>
      <p:cViewPr varScale="1">
        <p:scale>
          <a:sx n="67" d="100"/>
          <a:sy n="67" d="100"/>
        </p:scale>
        <p:origin x="10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80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everyone!</a:t>
            </a:r>
          </a:p>
          <a:p>
            <a:pPr lvl="0"/>
            <a:endParaRPr lang="en-US" dirty="0"/>
          </a:p>
          <a:p>
            <a:pPr lvl="0"/>
            <a:r>
              <a:rPr lang="en-US" dirty="0"/>
              <a:t>My name is Belinda Darko and I will be presenting a marketing plan for Nike based on NBA fan engagement on Twitter in 2020.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 are some key insights that I found during my data cleaning process. To the left, we see words associated with nike during the Allstar game season, while to the right we see words associated with champ during the championship season.</a:t>
            </a:r>
          </a:p>
          <a:p>
            <a:pPr lvl="0"/>
            <a:endParaRPr lang="en-US" dirty="0"/>
          </a:p>
          <a:p>
            <a:pPr lvl="0"/>
            <a:r>
              <a:rPr lang="en-US" dirty="0"/>
              <a:t>Houston rockets are mentioned a lot in both All-Star &amp; championship season, which emphasizes the focus on signing Tate as previously mentioned and looking into other players playing for this team.</a:t>
            </a:r>
          </a:p>
          <a:p>
            <a:pPr lvl="0"/>
            <a:endParaRPr lang="en-US" dirty="0"/>
          </a:p>
          <a:p>
            <a:pPr lvl="0"/>
            <a:r>
              <a:rPr lang="en-US" dirty="0"/>
              <a:t>Other words that are associated with Nike and champ that are highly tweeted are Chicago bulls, Golden state, Denver nuggets, Miami heat, Toronto raptors, state warriors, and more. </a:t>
            </a:r>
          </a:p>
          <a:p>
            <a:pPr lvl="0"/>
            <a:endParaRPr lang="en-US" dirty="0"/>
          </a:p>
          <a:p>
            <a:pPr lvl="0"/>
            <a:r>
              <a:rPr lang="en-US" dirty="0"/>
              <a:t>Curiosity led me to also look into the top rookie for the Toronto Raptors as they are highly mentioned like Houston rockets. The top rookie is Precious </a:t>
            </a:r>
            <a:r>
              <a:rPr lang="en-US" dirty="0" err="1"/>
              <a:t>Achiuwa</a:t>
            </a:r>
            <a:r>
              <a:rPr lang="en-US" dirty="0"/>
              <a:t>, who has signed a deal with Anta Sports in China. This is an opportunity for Nike to invest more into Asia &amp; the Pacific by considering a partnership.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 are additional top tweets and words that are mentioned in at least 30 % of the data. </a:t>
            </a:r>
          </a:p>
          <a:p>
            <a:pPr lvl="0"/>
            <a:endParaRPr lang="en-US" dirty="0"/>
          </a:p>
          <a:p>
            <a:pPr lvl="0"/>
            <a:r>
              <a:rPr lang="en-US" dirty="0"/>
              <a:t>Examples include sneaker shouts, shipping, Cameron, Hayward and Gordon. </a:t>
            </a:r>
          </a:p>
          <a:p>
            <a:pPr lvl="0"/>
            <a:endParaRPr lang="en-US" dirty="0"/>
          </a:p>
          <a:p>
            <a:pPr lvl="0"/>
            <a:r>
              <a:rPr lang="en-US" dirty="0"/>
              <a:t>Aaron Gordon was mentioned in 58 % of the tweets and plays for the Denver Nuggets. He already has a shoe deal with the company 361 degrees in China. He previously had a deal with Nike but left so he could have more autonomy. </a:t>
            </a:r>
          </a:p>
          <a:p>
            <a:pPr lvl="0"/>
            <a:endParaRPr lang="en-US" dirty="0"/>
          </a:p>
          <a:p>
            <a:pPr lvl="0"/>
            <a:r>
              <a:rPr lang="en-US" dirty="0"/>
              <a:t>Gordon Hayward is also another example of someone who signed a deal with </a:t>
            </a:r>
            <a:r>
              <a:rPr lang="en-US"/>
              <a:t>Anta to have his own signature deal. </a:t>
            </a:r>
            <a:endParaRPr lang="en-US" dirty="0"/>
          </a:p>
          <a:p>
            <a:pPr lvl="0"/>
            <a:endParaRPr lang="en-US" dirty="0"/>
          </a:p>
          <a:p>
            <a:pPr lvl="0"/>
            <a:r>
              <a:rPr lang="en-US" dirty="0"/>
              <a:t>Other top players such as Klay Thompson &amp; Rajon Rondo went overseas to get their signature shoe lines.</a:t>
            </a:r>
          </a:p>
          <a:p>
            <a:pPr lvl="0"/>
            <a:endParaRPr lang="en-US" dirty="0"/>
          </a:p>
          <a:p>
            <a:pPr lvl="0"/>
            <a:r>
              <a:rPr lang="en-US" dirty="0"/>
              <a:t>It is therefore highly recommended that Nike partner with Asian local brands and have some of these players feature some apparel as well as open up for athletes to create their own signature apparel.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conclusion, based on all the key insights derived from both the data &amp; secondary research, these are my top 4 recommendations.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will start off with the case challenge and the objective of this marketing plan.</a:t>
            </a:r>
          </a:p>
          <a:p>
            <a:pPr lvl="0"/>
            <a:endParaRPr lang="en-US"/>
          </a:p>
          <a:p>
            <a:pPr lvl="0"/>
            <a:r>
              <a:rPr lang="en-US"/>
              <a:t>Then I will look into Nike's financial performance during the pandemic and the market in sportswear overall.</a:t>
            </a:r>
          </a:p>
          <a:p>
            <a:pPr lvl="0"/>
            <a:endParaRPr lang="en-US"/>
          </a:p>
          <a:p>
            <a:pPr lvl="0"/>
            <a:r>
              <a:rPr lang="en-US"/>
              <a:t>Moreover, I will share the reasons why I chose to look at tweets done during Allstar &amp; championship season, followed by the data processing, key insights on word associations from the tweets, top tweets, and last but not least my recommendations for the marketing team to allocate spending.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was handed a big data set from Oct 19 - Oct 20 where I decided to explore over 1.1 million tweets related to the Allstar game &amp; championship season, specifically looking at the months Feb, Sept &amp; Oct 2020.</a:t>
            </a:r>
          </a:p>
          <a:p>
            <a:pPr lvl="0"/>
            <a:endParaRPr lang="en-US"/>
          </a:p>
          <a:p>
            <a:pPr lvl="0"/>
            <a:r>
              <a:rPr lang="en-US"/>
              <a:t>The case challenge is to find commentary about top teams and players mentioned in the tweets and where the marketing team should allocate spending?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First, let's look at Nike's financial performance. Apparel sales dropped by 42 %, while footwear sales dropped by 35 % due to the pandemic.</a:t>
            </a:r>
          </a:p>
          <a:p>
            <a:pPr lvl="0"/>
            <a:endParaRPr lang="en-US" dirty="0"/>
          </a:p>
          <a:p>
            <a:pPr lvl="0"/>
            <a:r>
              <a:rPr lang="en-US" dirty="0"/>
              <a:t>This led to a reduction of Nike's annual gross profit by 7.06 %.</a:t>
            </a:r>
          </a:p>
          <a:p>
            <a:pPr lvl="0"/>
            <a:endParaRPr lang="en-US" dirty="0"/>
          </a:p>
          <a:p>
            <a:pPr lvl="0"/>
            <a:r>
              <a:rPr lang="en-US" dirty="0"/>
              <a:t>However, we see the opposite effect on digital sales as it soared up to 75 %. This represents about 30% of total revenue, as shoppers flocked to Nike’s website for sneakers and workout gear. This is a huge opportunity for Nike to invest further in e-commerce in the future.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Despite the losses that were made during the pandemic, Nike still has the biggest global market share in sportswear compared to Adidas, Asics, Puma, and Under </a:t>
            </a:r>
            <a:r>
              <a:rPr lang="en-US" dirty="0" err="1"/>
              <a:t>Armour</a:t>
            </a:r>
            <a:r>
              <a:rPr lang="en-US" dirty="0"/>
              <a:t> and have gained $28 b in footwear sales during 2020.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Nike doesn't only have the highest market share in the US as they are based in Oregon, but also in China. Note that Nike and the Chinese sportswear company Anta are the two companies with the highest increase in market share in 2020, where Anta had a revenue of $5.4b during this year. It will be elaborated further about the opportunities in the Chinese market.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Sportswear is usually fragmented into footwear, apparel, and wearables, where we see that the apparel segment is projected to dominate the market due to the high demand not only in basketball but football, tennis, and others. The high participation of women in sports &amp; individuals wanting to take better care of their health are factors that drive the sportswear market forward.</a:t>
            </a:r>
          </a:p>
          <a:p>
            <a:pPr lvl="0"/>
            <a:endParaRPr lang="en-US" dirty="0"/>
          </a:p>
          <a:p>
            <a:pPr lvl="0"/>
            <a:r>
              <a:rPr lang="en-US" dirty="0"/>
              <a:t>Investing more in apparel is an important opportunity that Nike should look into as they currently sell double the amount of footwear compared to apparel.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looking at the financials, I wanted to look into these three specific months due to high fan engagement during all-star games, playoffs, and championship season in NBA.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 started the data processing for the All-Star game and found that the most tweeted teams were Miami Heat, Boston Celtics &amp; LA Lakers.</a:t>
            </a:r>
          </a:p>
          <a:p>
            <a:pPr lvl="0"/>
            <a:endParaRPr lang="en-US" dirty="0"/>
          </a:p>
          <a:p>
            <a:pPr lvl="0"/>
            <a:r>
              <a:rPr lang="en-US" dirty="0"/>
              <a:t>Moreover, I decided to see how frequently Lebron and Giannis were mentioned since they were the team captains of the All-Star competition, and we see that Lebron was mentioned more often than Giannis.  I further cleaned the data by sampling 0.4 % of the dataset and sub-</a:t>
            </a:r>
            <a:r>
              <a:rPr lang="en-US" dirty="0" err="1"/>
              <a:t>setted</a:t>
            </a:r>
            <a:r>
              <a:rPr lang="en-US" dirty="0"/>
              <a:t> the data for the top three teams. Then I removed NBA-related words to find out what was most tweeted besides the regular words such as NBA, season, finals, tickets, Kobe Bryant, etc.</a:t>
            </a:r>
          </a:p>
          <a:p>
            <a:pPr lvl="0"/>
            <a:endParaRPr lang="en-US" dirty="0"/>
          </a:p>
          <a:p>
            <a:pPr lvl="0"/>
            <a:r>
              <a:rPr lang="en-US" dirty="0"/>
              <a:t>I did the same data processing for the championship season by merging Sept &amp; Oct into one dataset to make the processing easier. </a:t>
            </a:r>
          </a:p>
          <a:p>
            <a:pPr lvl="0"/>
            <a:endParaRPr lang="en-US" dirty="0"/>
          </a:p>
          <a:p>
            <a:pPr lvl="0"/>
            <a:r>
              <a:rPr lang="en-US" dirty="0"/>
              <a:t>Due to the ongoing playoff seasons during September, I researched the top 10 rookies for this timeframe and saw that </a:t>
            </a:r>
            <a:r>
              <a:rPr lang="en-US" dirty="0" err="1"/>
              <a:t>Jae'Sean</a:t>
            </a:r>
            <a:r>
              <a:rPr lang="en-US" dirty="0"/>
              <a:t> Tate who plays for Houston Rockets was the only one who was mentioned as high as 4 % of the tweets, amounting to approx. 14,500 tweets in September. He happens to not have a current deal with Nike, which is a great opportunity for Nike to gain a competitive advantage.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Layout" Target="../slideLayouts/slideLayout7.xml"/><Relationship Id="rId21" Type="http://schemas.openxmlformats.org/officeDocument/2006/relationships/image" Target="../media/image17.png"/><Relationship Id="rId7" Type="http://schemas.openxmlformats.org/officeDocument/2006/relationships/image" Target="../media/image3.svg"/><Relationship Id="rId12" Type="http://schemas.openxmlformats.org/officeDocument/2006/relationships/image" Target="../media/image8.svg"/><Relationship Id="rId17" Type="http://schemas.openxmlformats.org/officeDocument/2006/relationships/image" Target="../media/image13.svg"/><Relationship Id="rId2" Type="http://schemas.openxmlformats.org/officeDocument/2006/relationships/audio" Target="../media/media1.m4a"/><Relationship Id="rId16" Type="http://schemas.openxmlformats.org/officeDocument/2006/relationships/image" Target="../media/image12.png"/><Relationship Id="rId20" Type="http://schemas.openxmlformats.org/officeDocument/2006/relationships/image" Target="../media/image16.png"/><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notesSlide" Target="../notesSlides/notesSlide1.xml"/><Relationship Id="rId9" Type="http://schemas.openxmlformats.org/officeDocument/2006/relationships/image" Target="../media/image5.svg"/><Relationship Id="rId1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5" Type="http://schemas.openxmlformats.org/officeDocument/2006/relationships/image" Target="../media/image3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39.sv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8.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7.png"/><Relationship Id="rId4" Type="http://schemas.openxmlformats.org/officeDocument/2006/relationships/hyperlink" Target="https://asia.nikkei.com/Business/Consumer/Chinese-sportswear-brands-count-profits-from-Xinjiang-controvers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2.xml"/><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2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25.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notesSlide" Target="../notesSlides/notesSlide7.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rot="-2700000">
            <a:off x="11808426" y="8158500"/>
            <a:ext cx="4470663" cy="2967403"/>
          </a:xfrm>
          <a:prstGeom prst="rect">
            <a:avLst/>
          </a:prstGeom>
        </p:spPr>
      </p:pic>
      <p:grpSp>
        <p:nvGrpSpPr>
          <p:cNvPr id="3" name="Group 3"/>
          <p:cNvGrpSpPr/>
          <p:nvPr/>
        </p:nvGrpSpPr>
        <p:grpSpPr>
          <a:xfrm>
            <a:off x="4241642" y="2587314"/>
            <a:ext cx="7497222" cy="7699686"/>
            <a:chOff x="0" y="0"/>
            <a:chExt cx="9996297" cy="10266248"/>
          </a:xfrm>
        </p:grpSpPr>
        <p:grpSp>
          <p:nvGrpSpPr>
            <p:cNvPr id="4" name="Group 4"/>
            <p:cNvGrpSpPr/>
            <p:nvPr/>
          </p:nvGrpSpPr>
          <p:grpSpPr>
            <a:xfrm>
              <a:off x="3577521" y="1660893"/>
              <a:ext cx="5735659" cy="6721813"/>
              <a:chOff x="0" y="0"/>
              <a:chExt cx="6030558" cy="7067415"/>
            </a:xfrm>
          </p:grpSpPr>
          <p:sp>
            <p:nvSpPr>
              <p:cNvPr id="5" name="Freeform 5"/>
              <p:cNvSpPr/>
              <p:nvPr/>
            </p:nvSpPr>
            <p:spPr>
              <a:xfrm>
                <a:off x="0" y="0"/>
                <a:ext cx="6030557" cy="7067415"/>
              </a:xfrm>
              <a:custGeom>
                <a:avLst/>
                <a:gdLst/>
                <a:ahLst/>
                <a:cxnLst/>
                <a:rect l="l" t="t" r="r" b="b"/>
                <a:pathLst>
                  <a:path w="6030557" h="7067415">
                    <a:moveTo>
                      <a:pt x="1324610" y="0"/>
                    </a:moveTo>
                    <a:lnTo>
                      <a:pt x="0" y="0"/>
                    </a:lnTo>
                    <a:lnTo>
                      <a:pt x="0" y="5742806"/>
                    </a:lnTo>
                    <a:lnTo>
                      <a:pt x="1324610" y="7067415"/>
                    </a:lnTo>
                    <a:lnTo>
                      <a:pt x="6030557" y="7067415"/>
                    </a:lnTo>
                    <a:lnTo>
                      <a:pt x="6030557" y="0"/>
                    </a:lnTo>
                    <a:lnTo>
                      <a:pt x="1324610" y="0"/>
                    </a:lnTo>
                    <a:lnTo>
                      <a:pt x="1324610" y="0"/>
                    </a:lnTo>
                    <a:close/>
                  </a:path>
                </a:pathLst>
              </a:custGeom>
              <a:solidFill>
                <a:srgbClr val="D3512E"/>
              </a:solidFill>
            </p:spPr>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84888" y="727186"/>
              <a:ext cx="2028292" cy="2043151"/>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920831" y="4565157"/>
              <a:ext cx="4392349" cy="4368391"/>
            </a:xfrm>
            <a:prstGeom prst="rect">
              <a:avLst/>
            </a:prstGeom>
          </p:spPr>
        </p:pic>
        <p:pic>
          <p:nvPicPr>
            <p:cNvPr id="8" name="Picture 8"/>
            <p:cNvPicPr>
              <a:picLocks noChangeAspect="1"/>
            </p:cNvPicPr>
            <p:nvPr/>
          </p:nvPicPr>
          <p:blipFill>
            <a:blip r:embed="rId10"/>
            <a:srcRect t="14" b="14"/>
            <a:stretch>
              <a:fillRect/>
            </a:stretch>
          </p:blipFill>
          <p:spPr>
            <a:xfrm>
              <a:off x="3938734" y="0"/>
              <a:ext cx="5317055" cy="8933548"/>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400000">
              <a:off x="7540574" y="3597520"/>
              <a:ext cx="4392349" cy="519096"/>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577521" y="1139259"/>
              <a:ext cx="1107412" cy="342291"/>
            </a:xfrm>
            <a:prstGeom prst="rect">
              <a:avLst/>
            </a:prstGeom>
          </p:spPr>
        </p:pic>
        <p:pic>
          <p:nvPicPr>
            <p:cNvPr id="11" name="Picture 11"/>
            <p:cNvPicPr>
              <a:picLocks noChangeAspect="1"/>
            </p:cNvPicPr>
            <p:nvPr/>
          </p:nvPicPr>
          <p:blipFill>
            <a:blip r:embed="rId15"/>
            <a:srcRect/>
            <a:stretch>
              <a:fillRect/>
            </a:stretch>
          </p:blipFill>
          <p:spPr>
            <a:xfrm>
              <a:off x="787079" y="3708341"/>
              <a:ext cx="8784698" cy="3338185"/>
            </a:xfrm>
            <a:prstGeom prst="rect">
              <a:avLst/>
            </a:prstGeom>
          </p:spPr>
        </p:pic>
        <p:pic>
          <p:nvPicPr>
            <p:cNvPr id="12"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577521" y="521257"/>
              <a:ext cx="1629656" cy="411858"/>
            </a:xfrm>
            <a:prstGeom prst="rect">
              <a:avLst/>
            </a:prstGeom>
          </p:spPr>
        </p:pic>
        <p:pic>
          <p:nvPicPr>
            <p:cNvPr id="13" name="Picture 13"/>
            <p:cNvPicPr>
              <a:picLocks noChangeAspect="1"/>
            </p:cNvPicPr>
            <p:nvPr/>
          </p:nvPicPr>
          <p:blipFill>
            <a:blip r:embed="rId18"/>
            <a:srcRect/>
            <a:stretch>
              <a:fillRect/>
            </a:stretch>
          </p:blipFill>
          <p:spPr>
            <a:xfrm>
              <a:off x="5207177" y="5101223"/>
              <a:ext cx="4392349" cy="3832325"/>
            </a:xfrm>
            <a:prstGeom prst="rect">
              <a:avLst/>
            </a:prstGeom>
          </p:spPr>
        </p:pic>
        <p:pic>
          <p:nvPicPr>
            <p:cNvPr id="14" name="Picture 14"/>
            <p:cNvPicPr>
              <a:picLocks noChangeAspect="1"/>
            </p:cNvPicPr>
            <p:nvPr/>
          </p:nvPicPr>
          <p:blipFill>
            <a:blip r:embed="rId19"/>
            <a:srcRect/>
            <a:stretch>
              <a:fillRect/>
            </a:stretch>
          </p:blipFill>
          <p:spPr>
            <a:xfrm>
              <a:off x="0" y="1481550"/>
              <a:ext cx="8784698" cy="8784698"/>
            </a:xfrm>
            <a:prstGeom prst="rect">
              <a:avLst/>
            </a:prstGeom>
          </p:spPr>
        </p:pic>
        <p:sp>
          <p:nvSpPr>
            <p:cNvPr id="15" name="TextBox 15"/>
            <p:cNvSpPr txBox="1"/>
            <p:nvPr/>
          </p:nvSpPr>
          <p:spPr>
            <a:xfrm rot="-5400000">
              <a:off x="968741" y="5334671"/>
              <a:ext cx="4899942" cy="1944735"/>
            </a:xfrm>
            <a:prstGeom prst="rect">
              <a:avLst/>
            </a:prstGeom>
          </p:spPr>
          <p:txBody>
            <a:bodyPr lIns="0" tIns="0" rIns="0" bIns="0" rtlCol="0" anchor="t">
              <a:spAutoFit/>
            </a:bodyPr>
            <a:lstStyle/>
            <a:p>
              <a:pPr algn="ctr">
                <a:lnSpc>
                  <a:spcPts val="10237"/>
                </a:lnSpc>
              </a:pPr>
              <a:r>
                <a:rPr lang="en-US" sz="11007">
                  <a:solidFill>
                    <a:srgbClr val="523A23"/>
                  </a:solidFill>
                  <a:latin typeface="Anton Bold"/>
                </a:rPr>
                <a:t>NBA</a:t>
              </a:r>
            </a:p>
          </p:txBody>
        </p:sp>
        <p:sp>
          <p:nvSpPr>
            <p:cNvPr id="16" name="TextBox 16"/>
            <p:cNvSpPr txBox="1"/>
            <p:nvPr/>
          </p:nvSpPr>
          <p:spPr>
            <a:xfrm rot="-5400000">
              <a:off x="1480834" y="2178264"/>
              <a:ext cx="3129881" cy="1051870"/>
            </a:xfrm>
            <a:prstGeom prst="rect">
              <a:avLst/>
            </a:prstGeom>
          </p:spPr>
          <p:txBody>
            <a:bodyPr lIns="0" tIns="0" rIns="0" bIns="0" rtlCol="0" anchor="t">
              <a:spAutoFit/>
            </a:bodyPr>
            <a:lstStyle/>
            <a:p>
              <a:pPr>
                <a:lnSpc>
                  <a:spcPts val="2990"/>
                </a:lnSpc>
              </a:pPr>
              <a:r>
                <a:rPr lang="en-US" sz="3215">
                  <a:solidFill>
                    <a:srgbClr val="523A23"/>
                  </a:solidFill>
                  <a:latin typeface="Anton Bold"/>
                </a:rPr>
                <a:t>ALLSTAR &amp; CHAMPIONSHIP</a:t>
              </a:r>
            </a:p>
          </p:txBody>
        </p:sp>
      </p:grpSp>
      <p:pic>
        <p:nvPicPr>
          <p:cNvPr id="17" name="Picture 17"/>
          <p:cNvPicPr>
            <a:picLocks noChangeAspect="1"/>
          </p:cNvPicPr>
          <p:nvPr/>
        </p:nvPicPr>
        <p:blipFill>
          <a:blip r:embed="rId20"/>
          <a:srcRect/>
          <a:stretch>
            <a:fillRect/>
          </a:stretch>
        </p:blipFill>
        <p:spPr>
          <a:xfrm>
            <a:off x="1466491" y="3510729"/>
            <a:ext cx="1872580" cy="1872580"/>
          </a:xfrm>
          <a:prstGeom prst="rect">
            <a:avLst/>
          </a:prstGeom>
        </p:spPr>
      </p:pic>
      <p:sp>
        <p:nvSpPr>
          <p:cNvPr id="18" name="TextBox 18"/>
          <p:cNvSpPr txBox="1"/>
          <p:nvPr/>
        </p:nvSpPr>
        <p:spPr>
          <a:xfrm>
            <a:off x="7827163" y="9585051"/>
            <a:ext cx="2633674" cy="456300"/>
          </a:xfrm>
          <a:prstGeom prst="rect">
            <a:avLst/>
          </a:prstGeom>
        </p:spPr>
        <p:txBody>
          <a:bodyPr lIns="0" tIns="0" rIns="0" bIns="0" rtlCol="0" anchor="t">
            <a:spAutoFit/>
          </a:bodyPr>
          <a:lstStyle/>
          <a:p>
            <a:pPr algn="ctr">
              <a:lnSpc>
                <a:spcPts val="3724"/>
              </a:lnSpc>
              <a:spcBef>
                <a:spcPct val="0"/>
              </a:spcBef>
            </a:pPr>
            <a:r>
              <a:rPr lang="en-US" sz="2660">
                <a:solidFill>
                  <a:srgbClr val="523A23"/>
                </a:solidFill>
                <a:latin typeface="Anton Bold"/>
              </a:rPr>
              <a:t>BY BELINDA DARKO</a:t>
            </a:r>
          </a:p>
        </p:txBody>
      </p:sp>
      <p:sp>
        <p:nvSpPr>
          <p:cNvPr id="19" name="TextBox 19"/>
          <p:cNvSpPr txBox="1"/>
          <p:nvPr/>
        </p:nvSpPr>
        <p:spPr>
          <a:xfrm>
            <a:off x="4241642"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NIKE'S MARKETING PLAN</a:t>
            </a:r>
          </a:p>
        </p:txBody>
      </p:sp>
      <p:sp>
        <p:nvSpPr>
          <p:cNvPr id="20" name="TextBox 20"/>
          <p:cNvSpPr txBox="1"/>
          <p:nvPr/>
        </p:nvSpPr>
        <p:spPr>
          <a:xfrm>
            <a:off x="4648954" y="1872315"/>
            <a:ext cx="8990092" cy="430910"/>
          </a:xfrm>
          <a:prstGeom prst="rect">
            <a:avLst/>
          </a:prstGeom>
        </p:spPr>
        <p:txBody>
          <a:bodyPr lIns="0" tIns="0" rIns="0" bIns="0" rtlCol="0" anchor="t">
            <a:spAutoFit/>
          </a:bodyPr>
          <a:lstStyle/>
          <a:p>
            <a:pPr algn="ctr">
              <a:lnSpc>
                <a:spcPts val="3161"/>
              </a:lnSpc>
            </a:pPr>
            <a:r>
              <a:rPr lang="en-US" sz="3399">
                <a:solidFill>
                  <a:srgbClr val="141313"/>
                </a:solidFill>
                <a:latin typeface="Anton Bold"/>
              </a:rPr>
              <a:t>BASED ON NBA FAN ENGAGEMENT ON TWITTER</a:t>
            </a:r>
          </a:p>
        </p:txBody>
      </p:sp>
      <p:pic>
        <p:nvPicPr>
          <p:cNvPr id="22" name="Audio 21">
            <a:hlinkClick r:id="" action="ppaction://media"/>
            <a:extLst>
              <a:ext uri="{FF2B5EF4-FFF2-40B4-BE49-F238E27FC236}">
                <a16:creationId xmlns:a16="http://schemas.microsoft.com/office/drawing/2014/main" id="{A4D1AA60-A125-B244-9A6A-DC078326E2FA}"/>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40"/>
    </mc:Choice>
    <mc:Fallback>
      <p:transition spd="slow" advTm="12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5"/>
          <a:srcRect l="20264" r="22099" b="4030"/>
          <a:stretch/>
        </p:blipFill>
        <p:spPr>
          <a:xfrm>
            <a:off x="10210800" y="2352304"/>
            <a:ext cx="7668648" cy="7134596"/>
          </a:xfrm>
          <a:prstGeom prst="rect">
            <a:avLst/>
          </a:prstGeom>
        </p:spPr>
      </p:pic>
      <p:pic>
        <p:nvPicPr>
          <p:cNvPr id="3" name="Picture 3"/>
          <p:cNvPicPr>
            <a:picLocks noChangeAspect="1"/>
          </p:cNvPicPr>
          <p:nvPr/>
        </p:nvPicPr>
        <p:blipFill rotWithShape="1">
          <a:blip r:embed="rId6"/>
          <a:srcRect l="13555" r="10922"/>
          <a:stretch/>
        </p:blipFill>
        <p:spPr>
          <a:xfrm>
            <a:off x="228600" y="1950807"/>
            <a:ext cx="8915400" cy="8237177"/>
          </a:xfrm>
          <a:prstGeom prst="rect">
            <a:avLst/>
          </a:prstGeom>
        </p:spPr>
      </p:pic>
      <p:sp>
        <p:nvSpPr>
          <p:cNvPr id="4" name="TextBox 4"/>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WORD ASSOCIATION</a:t>
            </a:r>
          </a:p>
        </p:txBody>
      </p:sp>
      <p:sp>
        <p:nvSpPr>
          <p:cNvPr id="5" name="TextBox 5"/>
          <p:cNvSpPr txBox="1"/>
          <p:nvPr/>
        </p:nvSpPr>
        <p:spPr>
          <a:xfrm>
            <a:off x="786184" y="1060378"/>
            <a:ext cx="4078337" cy="1512658"/>
          </a:xfrm>
          <a:prstGeom prst="rect">
            <a:avLst/>
          </a:prstGeom>
        </p:spPr>
        <p:txBody>
          <a:bodyPr wrap="square" lIns="0" tIns="0" rIns="0" bIns="0" rtlCol="0" anchor="t">
            <a:spAutoFit/>
          </a:bodyPr>
          <a:lstStyle/>
          <a:p>
            <a:pPr algn="ctr">
              <a:lnSpc>
                <a:spcPts val="6046"/>
              </a:lnSpc>
              <a:spcBef>
                <a:spcPct val="0"/>
              </a:spcBef>
            </a:pPr>
            <a:r>
              <a:rPr lang="en-US" sz="4318" dirty="0">
                <a:solidFill>
                  <a:srgbClr val="943F71"/>
                </a:solidFill>
                <a:latin typeface="Mont Bold"/>
              </a:rPr>
              <a:t>Allstar game</a:t>
            </a:r>
          </a:p>
          <a:p>
            <a:pPr algn="ctr">
              <a:lnSpc>
                <a:spcPts val="6046"/>
              </a:lnSpc>
              <a:spcBef>
                <a:spcPct val="0"/>
              </a:spcBef>
            </a:pPr>
            <a:r>
              <a:rPr lang="en-US" sz="4318" dirty="0">
                <a:solidFill>
                  <a:srgbClr val="943F71"/>
                </a:solidFill>
                <a:latin typeface="Mont Bold"/>
              </a:rPr>
              <a:t>"nike"</a:t>
            </a:r>
          </a:p>
        </p:txBody>
      </p:sp>
      <p:sp>
        <p:nvSpPr>
          <p:cNvPr id="6" name="TextBox 6"/>
          <p:cNvSpPr txBox="1"/>
          <p:nvPr/>
        </p:nvSpPr>
        <p:spPr>
          <a:xfrm>
            <a:off x="13801111" y="1060378"/>
            <a:ext cx="4078337" cy="1652428"/>
          </a:xfrm>
          <a:prstGeom prst="rect">
            <a:avLst/>
          </a:prstGeom>
        </p:spPr>
        <p:txBody>
          <a:bodyPr lIns="0" tIns="0" rIns="0" bIns="0" rtlCol="0" anchor="t">
            <a:spAutoFit/>
          </a:bodyPr>
          <a:lstStyle/>
          <a:p>
            <a:pPr algn="ctr">
              <a:lnSpc>
                <a:spcPts val="6046"/>
              </a:lnSpc>
            </a:pPr>
            <a:r>
              <a:rPr lang="en-US" sz="4318">
                <a:solidFill>
                  <a:srgbClr val="859EAB"/>
                </a:solidFill>
                <a:latin typeface="Mont Bold"/>
              </a:rPr>
              <a:t>Championship</a:t>
            </a:r>
          </a:p>
          <a:p>
            <a:pPr algn="ctr">
              <a:lnSpc>
                <a:spcPts val="6046"/>
              </a:lnSpc>
              <a:spcBef>
                <a:spcPct val="0"/>
              </a:spcBef>
            </a:pPr>
            <a:r>
              <a:rPr lang="en-US" sz="4318">
                <a:solidFill>
                  <a:srgbClr val="859EAB"/>
                </a:solidFill>
                <a:latin typeface="Mont Bold"/>
              </a:rPr>
              <a:t>"champ"</a:t>
            </a:r>
          </a:p>
        </p:txBody>
      </p:sp>
      <p:pic>
        <p:nvPicPr>
          <p:cNvPr id="9" name="Audio 8">
            <a:hlinkClick r:id="" action="ppaction://media"/>
            <a:extLst>
              <a:ext uri="{FF2B5EF4-FFF2-40B4-BE49-F238E27FC236}">
                <a16:creationId xmlns:a16="http://schemas.microsoft.com/office/drawing/2014/main" id="{EEDD4C17-5CCF-6242-9B83-09F417E481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555"/>
    </mc:Choice>
    <mc:Fallback>
      <p:transition spd="slow" advTm="6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413709" y="1408782"/>
            <a:ext cx="13460582" cy="8412864"/>
          </a:xfrm>
          <a:prstGeom prst="rect">
            <a:avLst/>
          </a:prstGeom>
        </p:spPr>
      </p:pic>
      <p:sp>
        <p:nvSpPr>
          <p:cNvPr id="3" name="TextBox 3"/>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TOP TWEETS - ALLSTAR</a:t>
            </a:r>
          </a:p>
        </p:txBody>
      </p:sp>
      <p:pic>
        <p:nvPicPr>
          <p:cNvPr id="4" name="Audio 3">
            <a:hlinkClick r:id="" action="ppaction://media"/>
            <a:extLst>
              <a:ext uri="{FF2B5EF4-FFF2-40B4-BE49-F238E27FC236}">
                <a16:creationId xmlns:a16="http://schemas.microsoft.com/office/drawing/2014/main" id="{B02C93D8-6B48-F14C-93D2-8BF5668D3C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567"/>
    </mc:Choice>
    <mc:Fallback>
      <p:transition spd="slow" advTm="82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3000"/>
          </a:blip>
          <a:srcRect/>
          <a:stretch>
            <a:fillRect/>
          </a:stretch>
        </p:blipFill>
        <p:spPr>
          <a:xfrm>
            <a:off x="581749" y="7822477"/>
            <a:ext cx="1872580" cy="1872580"/>
          </a:xfrm>
          <a:prstGeom prst="rect">
            <a:avLst/>
          </a:prstGeom>
        </p:spPr>
      </p:pic>
      <p:grpSp>
        <p:nvGrpSpPr>
          <p:cNvPr id="3" name="Group 3"/>
          <p:cNvGrpSpPr/>
          <p:nvPr/>
        </p:nvGrpSpPr>
        <p:grpSpPr>
          <a:xfrm>
            <a:off x="3374236" y="2090397"/>
            <a:ext cx="14059596" cy="7380860"/>
            <a:chOff x="0" y="0"/>
            <a:chExt cx="18746128" cy="9841147"/>
          </a:xfrm>
        </p:grpSpPr>
        <p:sp>
          <p:nvSpPr>
            <p:cNvPr id="4" name="AutoShape 4"/>
            <p:cNvSpPr/>
            <p:nvPr/>
          </p:nvSpPr>
          <p:spPr>
            <a:xfrm>
              <a:off x="0" y="0"/>
              <a:ext cx="15744707" cy="9841147"/>
            </a:xfrm>
            <a:prstGeom prst="rect">
              <a:avLst/>
            </a:prstGeom>
            <a:solidFill>
              <a:srgbClr val="EBEBEB"/>
            </a:solidFill>
          </p:spPr>
        </p:sp>
        <p:sp>
          <p:nvSpPr>
            <p:cNvPr id="5" name="TextBox 5"/>
            <p:cNvSpPr txBox="1"/>
            <p:nvPr/>
          </p:nvSpPr>
          <p:spPr>
            <a:xfrm>
              <a:off x="2715537" y="277092"/>
              <a:ext cx="12298933" cy="8456187"/>
            </a:xfrm>
            <a:prstGeom prst="rect">
              <a:avLst/>
            </a:prstGeom>
          </p:spPr>
          <p:txBody>
            <a:bodyPr lIns="0" tIns="0" rIns="0" bIns="0" rtlCol="0" anchor="t">
              <a:spAutoFit/>
            </a:bodyPr>
            <a:lstStyle/>
            <a:p>
              <a:pPr>
                <a:lnSpc>
                  <a:spcPts val="4971"/>
                </a:lnSpc>
              </a:pPr>
              <a:r>
                <a:rPr lang="en-US" sz="3550" dirty="0">
                  <a:solidFill>
                    <a:srgbClr val="141313"/>
                  </a:solidFill>
                  <a:latin typeface="Mont Bold"/>
                </a:rPr>
                <a:t>Partner with top Asian local brands like Anta &amp; 361 degrees</a:t>
              </a:r>
            </a:p>
            <a:p>
              <a:pPr>
                <a:lnSpc>
                  <a:spcPts val="4971"/>
                </a:lnSpc>
              </a:pPr>
              <a:endParaRPr lang="en-US" sz="3550" dirty="0">
                <a:solidFill>
                  <a:srgbClr val="141313"/>
                </a:solidFill>
                <a:latin typeface="Mont Bold"/>
              </a:endParaRPr>
            </a:p>
            <a:p>
              <a:pPr>
                <a:lnSpc>
                  <a:spcPts val="4971"/>
                </a:lnSpc>
              </a:pPr>
              <a:r>
                <a:rPr lang="en-US" sz="3550" dirty="0">
                  <a:solidFill>
                    <a:srgbClr val="141313"/>
                  </a:solidFill>
                  <a:latin typeface="Mont Bold"/>
                </a:rPr>
                <a:t>Create more apparel products</a:t>
              </a:r>
            </a:p>
            <a:p>
              <a:pPr>
                <a:lnSpc>
                  <a:spcPts val="4971"/>
                </a:lnSpc>
              </a:pPr>
              <a:endParaRPr lang="en-US" sz="3550" dirty="0">
                <a:solidFill>
                  <a:srgbClr val="141313"/>
                </a:solidFill>
                <a:latin typeface="Mont Bold"/>
              </a:endParaRPr>
            </a:p>
            <a:p>
              <a:pPr>
                <a:lnSpc>
                  <a:spcPts val="4971"/>
                </a:lnSpc>
              </a:pPr>
              <a:r>
                <a:rPr lang="en-US" sz="3550" dirty="0">
                  <a:solidFill>
                    <a:srgbClr val="141313"/>
                  </a:solidFill>
                  <a:latin typeface="Mont Bold"/>
                </a:rPr>
                <a:t>Sign more shoe endorsement deals with Houston Rockets players, such as Tate</a:t>
              </a:r>
            </a:p>
            <a:p>
              <a:pPr>
                <a:lnSpc>
                  <a:spcPts val="4971"/>
                </a:lnSpc>
              </a:pPr>
              <a:endParaRPr lang="en-US" sz="3550" dirty="0">
                <a:solidFill>
                  <a:srgbClr val="141313"/>
                </a:solidFill>
                <a:latin typeface="Mont Bold"/>
              </a:endParaRPr>
            </a:p>
            <a:p>
              <a:pPr>
                <a:lnSpc>
                  <a:spcPts val="4971"/>
                </a:lnSpc>
              </a:pPr>
              <a:r>
                <a:rPr lang="en-US" sz="3550" dirty="0">
                  <a:solidFill>
                    <a:srgbClr val="141313"/>
                  </a:solidFill>
                  <a:latin typeface="Mont Bold"/>
                </a:rPr>
                <a:t>Create more room for players to make their own signature shoes</a:t>
              </a:r>
            </a:p>
          </p:txBody>
        </p:sp>
        <p:sp>
          <p:nvSpPr>
            <p:cNvPr id="6" name="TextBox 6"/>
            <p:cNvSpPr txBox="1"/>
            <p:nvPr/>
          </p:nvSpPr>
          <p:spPr>
            <a:xfrm>
              <a:off x="371567" y="326173"/>
              <a:ext cx="2987879" cy="3758293"/>
            </a:xfrm>
            <a:prstGeom prst="rect">
              <a:avLst/>
            </a:prstGeom>
          </p:spPr>
          <p:txBody>
            <a:bodyPr lIns="0" tIns="0" rIns="0" bIns="0" rtlCol="0" anchor="t">
              <a:spAutoFit/>
            </a:bodyPr>
            <a:lstStyle/>
            <a:p>
              <a:pPr algn="ctr">
                <a:lnSpc>
                  <a:spcPts val="7195"/>
                </a:lnSpc>
              </a:pPr>
              <a:r>
                <a:rPr lang="en-US" sz="7268" dirty="0">
                  <a:solidFill>
                    <a:srgbClr val="523A23"/>
                  </a:solidFill>
                  <a:latin typeface="Mont Bold"/>
                </a:rPr>
                <a:t>1.</a:t>
              </a:r>
              <a:br>
                <a:rPr lang="en-US" sz="7268" dirty="0">
                  <a:solidFill>
                    <a:srgbClr val="523A23"/>
                  </a:solidFill>
                  <a:latin typeface="Mont Bold"/>
                </a:rPr>
              </a:br>
              <a:endParaRPr lang="en-US" sz="1400" dirty="0">
                <a:solidFill>
                  <a:srgbClr val="523A23"/>
                </a:solidFill>
                <a:latin typeface="Mont Bold"/>
              </a:endParaRPr>
            </a:p>
            <a:p>
              <a:pPr algn="ctr">
                <a:lnSpc>
                  <a:spcPts val="7195"/>
                </a:lnSpc>
              </a:pPr>
              <a:r>
                <a:rPr lang="en-US" sz="7268" dirty="0">
                  <a:solidFill>
                    <a:srgbClr val="523A23"/>
                  </a:solidFill>
                  <a:latin typeface="Mont Bold"/>
                </a:rPr>
                <a:t>2.</a:t>
              </a:r>
            </a:p>
          </p:txBody>
        </p:sp>
        <p:sp>
          <p:nvSpPr>
            <p:cNvPr id="7" name="TextBox 7"/>
            <p:cNvSpPr txBox="1"/>
            <p:nvPr/>
          </p:nvSpPr>
          <p:spPr>
            <a:xfrm>
              <a:off x="480215" y="8882580"/>
              <a:ext cx="2987879" cy="170837"/>
            </a:xfrm>
            <a:prstGeom prst="rect">
              <a:avLst/>
            </a:prstGeom>
          </p:spPr>
          <p:txBody>
            <a:bodyPr lIns="0" tIns="0" rIns="0" bIns="0" rtlCol="0" anchor="t">
              <a:spAutoFit/>
            </a:bodyPr>
            <a:lstStyle/>
            <a:p>
              <a:pPr algn="ctr">
                <a:lnSpc>
                  <a:spcPts val="1002"/>
                </a:lnSpc>
              </a:pPr>
              <a:endParaRPr/>
            </a:p>
          </p:txBody>
        </p:sp>
        <p:sp>
          <p:nvSpPr>
            <p:cNvPr id="8" name="TextBox 8"/>
            <p:cNvSpPr txBox="1"/>
            <p:nvPr/>
          </p:nvSpPr>
          <p:spPr>
            <a:xfrm>
              <a:off x="8554489" y="3954624"/>
              <a:ext cx="10191639" cy="170837"/>
            </a:xfrm>
            <a:prstGeom prst="rect">
              <a:avLst/>
            </a:prstGeom>
          </p:spPr>
          <p:txBody>
            <a:bodyPr lIns="0" tIns="0" rIns="0" bIns="0" rtlCol="0" anchor="t">
              <a:spAutoFit/>
            </a:bodyPr>
            <a:lstStyle/>
            <a:p>
              <a:pPr algn="ctr">
                <a:lnSpc>
                  <a:spcPts val="1002"/>
                </a:lnSpc>
              </a:pPr>
              <a:endParaRPr/>
            </a:p>
          </p:txBody>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07208" y="463069"/>
            <a:ext cx="1835997" cy="1891008"/>
          </a:xfrm>
          <a:prstGeom prst="rect">
            <a:avLst/>
          </a:prstGeom>
        </p:spPr>
      </p:pic>
      <p:sp>
        <p:nvSpPr>
          <p:cNvPr id="10" name="TextBox 10"/>
          <p:cNvSpPr txBox="1"/>
          <p:nvPr/>
        </p:nvSpPr>
        <p:spPr>
          <a:xfrm>
            <a:off x="2929592" y="812694"/>
            <a:ext cx="12877616"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RECOMMENDATIONS</a:t>
            </a:r>
          </a:p>
        </p:txBody>
      </p:sp>
      <p:sp>
        <p:nvSpPr>
          <p:cNvPr id="13" name="TextBox 6">
            <a:extLst>
              <a:ext uri="{FF2B5EF4-FFF2-40B4-BE49-F238E27FC236}">
                <a16:creationId xmlns:a16="http://schemas.microsoft.com/office/drawing/2014/main" id="{72B80B69-F842-9D47-8025-C666EDA27A47}"/>
              </a:ext>
            </a:extLst>
          </p:cNvPr>
          <p:cNvSpPr txBox="1"/>
          <p:nvPr/>
        </p:nvSpPr>
        <p:spPr>
          <a:xfrm>
            <a:off x="3652910" y="5755111"/>
            <a:ext cx="2240909" cy="2818720"/>
          </a:xfrm>
          <a:prstGeom prst="rect">
            <a:avLst/>
          </a:prstGeom>
        </p:spPr>
        <p:txBody>
          <a:bodyPr lIns="0" tIns="0" rIns="0" bIns="0" rtlCol="0" anchor="t">
            <a:spAutoFit/>
          </a:bodyPr>
          <a:lstStyle/>
          <a:p>
            <a:pPr algn="ctr">
              <a:lnSpc>
                <a:spcPts val="7195"/>
              </a:lnSpc>
            </a:pPr>
            <a:r>
              <a:rPr lang="en-US" sz="7268" dirty="0">
                <a:solidFill>
                  <a:srgbClr val="523A23"/>
                </a:solidFill>
                <a:latin typeface="Mont Bold"/>
              </a:rPr>
              <a:t>3.</a:t>
            </a:r>
          </a:p>
          <a:p>
            <a:pPr algn="ctr">
              <a:lnSpc>
                <a:spcPts val="7195"/>
              </a:lnSpc>
            </a:pPr>
            <a:endParaRPr lang="en-US" sz="7268" dirty="0">
              <a:solidFill>
                <a:srgbClr val="523A23"/>
              </a:solidFill>
              <a:latin typeface="Mont Bold"/>
            </a:endParaRPr>
          </a:p>
          <a:p>
            <a:pPr algn="ctr">
              <a:lnSpc>
                <a:spcPts val="7195"/>
              </a:lnSpc>
            </a:pPr>
            <a:r>
              <a:rPr lang="en-US" sz="7268" dirty="0">
                <a:solidFill>
                  <a:srgbClr val="523A23"/>
                </a:solidFill>
                <a:latin typeface="Mont Bold"/>
              </a:rPr>
              <a:t>4.</a:t>
            </a:r>
          </a:p>
        </p:txBody>
      </p:sp>
      <p:pic>
        <p:nvPicPr>
          <p:cNvPr id="15" name="Audio 14">
            <a:hlinkClick r:id="" action="ppaction://media"/>
            <a:extLst>
              <a:ext uri="{FF2B5EF4-FFF2-40B4-BE49-F238E27FC236}">
                <a16:creationId xmlns:a16="http://schemas.microsoft.com/office/drawing/2014/main" id="{972DB54D-9862-924D-BFDC-9B9F5FBDC7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97"/>
    </mc:Choice>
    <mc:Fallback>
      <p:transition spd="slow" advTm="5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14600" y="1589711"/>
            <a:ext cx="13721970" cy="8059129"/>
          </a:xfrm>
          <a:prstGeom prst="rect">
            <a:avLst/>
          </a:prstGeom>
        </p:spPr>
        <p:txBody>
          <a:bodyPr wrap="square" lIns="0" tIns="0" rIns="0" bIns="0" rtlCol="0" anchor="t">
            <a:spAutoFit/>
          </a:bodyPr>
          <a:lstStyle/>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www.statista.com</a:t>
            </a:r>
            <a:r>
              <a:rPr lang="en-US" sz="2980" dirty="0">
                <a:solidFill>
                  <a:srgbClr val="141313"/>
                </a:solidFill>
                <a:latin typeface="Mont Bold"/>
              </a:rPr>
              <a:t>/chart/13470/athletic-footwear-sales/</a:t>
            </a: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www.fortunebusinessinsights.com</a:t>
            </a:r>
            <a:r>
              <a:rPr lang="en-US" sz="2980" dirty="0">
                <a:solidFill>
                  <a:srgbClr val="141313"/>
                </a:solidFill>
                <a:latin typeface="Mont Bold"/>
              </a:rPr>
              <a:t>/sportswear-market-102571</a:t>
            </a: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www.macrotrends.net</a:t>
            </a:r>
            <a:r>
              <a:rPr lang="en-US" sz="2980" dirty="0">
                <a:solidFill>
                  <a:srgbClr val="141313"/>
                </a:solidFill>
                <a:latin typeface="Mont Bold"/>
              </a:rPr>
              <a:t>/stocks/charts/NKE/nike/gross-profit</a:t>
            </a: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www.nbcsports.com</a:t>
            </a:r>
            <a:r>
              <a:rPr lang="en-US" sz="2980" dirty="0">
                <a:solidFill>
                  <a:srgbClr val="141313"/>
                </a:solidFill>
                <a:latin typeface="Mont Bold"/>
              </a:rPr>
              <a:t>/</a:t>
            </a:r>
            <a:r>
              <a:rPr lang="en-US" sz="2980" dirty="0" err="1">
                <a:solidFill>
                  <a:srgbClr val="141313"/>
                </a:solidFill>
                <a:latin typeface="Mont Bold"/>
              </a:rPr>
              <a:t>boston</a:t>
            </a:r>
            <a:r>
              <a:rPr lang="en-US" sz="2980" dirty="0">
                <a:solidFill>
                  <a:srgbClr val="141313"/>
                </a:solidFill>
                <a:latin typeface="Mont Bold"/>
              </a:rPr>
              <a:t>/</a:t>
            </a:r>
            <a:r>
              <a:rPr lang="en-US" sz="2980" dirty="0" err="1">
                <a:solidFill>
                  <a:srgbClr val="141313"/>
                </a:solidFill>
                <a:latin typeface="Mont Bold"/>
              </a:rPr>
              <a:t>celtics</a:t>
            </a:r>
            <a:r>
              <a:rPr lang="en-US" sz="2980" dirty="0">
                <a:solidFill>
                  <a:srgbClr val="141313"/>
                </a:solidFill>
                <a:latin typeface="Mont Bold"/>
              </a:rPr>
              <a:t>/nba-power-rankings-who-are-10-best-rookies-2020-21-class</a:t>
            </a: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therookiewire.usatoday.com</a:t>
            </a:r>
            <a:r>
              <a:rPr lang="en-US" sz="2980" dirty="0">
                <a:solidFill>
                  <a:srgbClr val="141313"/>
                </a:solidFill>
                <a:latin typeface="Mont Bold"/>
              </a:rPr>
              <a:t>/2021/04/08/heat-precious-</a:t>
            </a:r>
            <a:r>
              <a:rPr lang="en-US" sz="2980" dirty="0" err="1">
                <a:solidFill>
                  <a:srgbClr val="141313"/>
                </a:solidFill>
                <a:latin typeface="Mont Bold"/>
              </a:rPr>
              <a:t>achiuwa</a:t>
            </a:r>
            <a:r>
              <a:rPr lang="en-US" sz="2980" dirty="0">
                <a:solidFill>
                  <a:srgbClr val="141313"/>
                </a:solidFill>
                <a:latin typeface="Mont Bold"/>
              </a:rPr>
              <a:t>-shoe-endorsement-deal-anta/</a:t>
            </a: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www.statista.com</a:t>
            </a:r>
            <a:r>
              <a:rPr lang="en-US" sz="2980" dirty="0">
                <a:solidFill>
                  <a:srgbClr val="141313"/>
                </a:solidFill>
                <a:latin typeface="Mont Bold"/>
              </a:rPr>
              <a:t>/statistics/241706/nikes-us-sales-by-product-category-since-2007/</a:t>
            </a:r>
          </a:p>
          <a:p>
            <a:pPr marL="643490" lvl="1" indent="-321745">
              <a:lnSpc>
                <a:spcPts val="4172"/>
              </a:lnSpc>
              <a:buFont typeface="Arial"/>
              <a:buChar char="•"/>
            </a:pPr>
            <a:r>
              <a:rPr lang="en-US" sz="2980" dirty="0">
                <a:latin typeface="Mont Bold"/>
                <a:hlinkClick r:id="rId4">
                  <a:extLst>
                    <a:ext uri="{A12FA001-AC4F-418D-AE19-62706E023703}">
                      <ahyp:hlinkClr xmlns:ahyp="http://schemas.microsoft.com/office/drawing/2018/hyperlinkcolor" val="tx"/>
                    </a:ext>
                  </a:extLst>
                </a:hlinkClick>
              </a:rPr>
              <a:t>https://asia.nikkei.com/Business/Consumer/Chinese-sportswear-brands-count-profits-from-Xinjiang-controversy</a:t>
            </a:r>
            <a:endParaRPr lang="en-US" sz="2980" dirty="0">
              <a:latin typeface="Mont Bold"/>
            </a:endParaRPr>
          </a:p>
          <a:p>
            <a:pPr marL="643490" lvl="1" indent="-321745">
              <a:lnSpc>
                <a:spcPts val="4172"/>
              </a:lnSpc>
              <a:buFont typeface="Arial"/>
              <a:buChar char="•"/>
            </a:pPr>
            <a:r>
              <a:rPr lang="en-US" sz="2980" dirty="0">
                <a:solidFill>
                  <a:srgbClr val="141313"/>
                </a:solidFill>
                <a:latin typeface="Mont Bold"/>
              </a:rPr>
              <a:t>https://</a:t>
            </a:r>
            <a:r>
              <a:rPr lang="en-US" sz="2980" dirty="0" err="1">
                <a:solidFill>
                  <a:srgbClr val="141313"/>
                </a:solidFill>
                <a:latin typeface="Mont Bold"/>
              </a:rPr>
              <a:t>www.chinadaily.com.cn</a:t>
            </a:r>
            <a:r>
              <a:rPr lang="en-US" sz="2980" dirty="0">
                <a:solidFill>
                  <a:srgbClr val="141313"/>
                </a:solidFill>
                <a:latin typeface="Mont Bold"/>
              </a:rPr>
              <a:t>/a/202103/25/WS605c781aa31024ad0bab1a1e.html</a:t>
            </a:r>
          </a:p>
        </p:txBody>
      </p:sp>
      <p:sp>
        <p:nvSpPr>
          <p:cNvPr id="3" name="TextBox 3"/>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REFERENCES</a:t>
            </a:r>
          </a:p>
        </p:txBody>
      </p:sp>
      <p:pic>
        <p:nvPicPr>
          <p:cNvPr id="4" name="Audio 3">
            <a:hlinkClick r:id="" action="ppaction://media"/>
            <a:extLst>
              <a:ext uri="{FF2B5EF4-FFF2-40B4-BE49-F238E27FC236}">
                <a16:creationId xmlns:a16="http://schemas.microsoft.com/office/drawing/2014/main" id="{C328F91E-9851-714F-A2FC-1A20F388418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91"/>
    </mc:Choice>
    <mc:Fallback>
      <p:transition spd="slow" advTm="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77477" y="2331854"/>
            <a:ext cx="2566139" cy="4114800"/>
          </a:xfrm>
          <a:prstGeom prst="rect">
            <a:avLst/>
          </a:prstGeom>
        </p:spPr>
      </p:pic>
      <p:pic>
        <p:nvPicPr>
          <p:cNvPr id="3" name="Picture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479974" y="2195723"/>
            <a:ext cx="3109610" cy="3020209"/>
          </a:xfrm>
          <a:prstGeom prst="rect">
            <a:avLst/>
          </a:prstGeom>
        </p:spPr>
      </p:pic>
      <p:sp>
        <p:nvSpPr>
          <p:cNvPr id="4" name="TextBox 4"/>
          <p:cNvSpPr txBox="1"/>
          <p:nvPr/>
        </p:nvSpPr>
        <p:spPr>
          <a:xfrm>
            <a:off x="6571016" y="2320047"/>
            <a:ext cx="4224100"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THE CASE CHALLENGE</a:t>
            </a:r>
          </a:p>
        </p:txBody>
      </p:sp>
      <p:sp>
        <p:nvSpPr>
          <p:cNvPr id="5" name="TextBox 5"/>
          <p:cNvSpPr txBox="1"/>
          <p:nvPr/>
        </p:nvSpPr>
        <p:spPr>
          <a:xfrm>
            <a:off x="5404884" y="2131358"/>
            <a:ext cx="620146" cy="890428"/>
          </a:xfrm>
          <a:prstGeom prst="rect">
            <a:avLst/>
          </a:prstGeom>
        </p:spPr>
        <p:txBody>
          <a:bodyPr lIns="0" tIns="0" rIns="0" bIns="0" rtlCol="0" anchor="t">
            <a:spAutoFit/>
          </a:bodyPr>
          <a:lstStyle/>
          <a:p>
            <a:pPr algn="r">
              <a:lnSpc>
                <a:spcPts val="6046"/>
              </a:lnSpc>
            </a:pPr>
            <a:r>
              <a:rPr lang="en-US" sz="4318">
                <a:solidFill>
                  <a:srgbClr val="523A23"/>
                </a:solidFill>
                <a:latin typeface="Mont Bold"/>
              </a:rPr>
              <a:t>01</a:t>
            </a:r>
          </a:p>
        </p:txBody>
      </p:sp>
      <p:sp>
        <p:nvSpPr>
          <p:cNvPr id="6" name="TextBox 6"/>
          <p:cNvSpPr txBox="1"/>
          <p:nvPr/>
        </p:nvSpPr>
        <p:spPr>
          <a:xfrm>
            <a:off x="6528858" y="4271346"/>
            <a:ext cx="4450216"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ALLSTAR &amp; CHAMPIONSHIP</a:t>
            </a:r>
          </a:p>
        </p:txBody>
      </p:sp>
      <p:sp>
        <p:nvSpPr>
          <p:cNvPr id="7" name="TextBox 7"/>
          <p:cNvSpPr txBox="1"/>
          <p:nvPr/>
        </p:nvSpPr>
        <p:spPr>
          <a:xfrm>
            <a:off x="5429691" y="4082658"/>
            <a:ext cx="653612" cy="890428"/>
          </a:xfrm>
          <a:prstGeom prst="rect">
            <a:avLst/>
          </a:prstGeom>
        </p:spPr>
        <p:txBody>
          <a:bodyPr lIns="0" tIns="0" rIns="0" bIns="0" rtlCol="0" anchor="t">
            <a:spAutoFit/>
          </a:bodyPr>
          <a:lstStyle/>
          <a:p>
            <a:pPr algn="r">
              <a:lnSpc>
                <a:spcPts val="6046"/>
              </a:lnSpc>
            </a:pPr>
            <a:r>
              <a:rPr lang="en-US" sz="4318">
                <a:solidFill>
                  <a:srgbClr val="523A23"/>
                </a:solidFill>
                <a:latin typeface="Mont Bold"/>
              </a:rPr>
              <a:t>03</a:t>
            </a:r>
          </a:p>
        </p:txBody>
      </p:sp>
      <p:sp>
        <p:nvSpPr>
          <p:cNvPr id="8" name="TextBox 8"/>
          <p:cNvSpPr txBox="1"/>
          <p:nvPr/>
        </p:nvSpPr>
        <p:spPr>
          <a:xfrm>
            <a:off x="6571016" y="3251615"/>
            <a:ext cx="5738435"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NIKE'S FINANCIAL PERFORMANCE</a:t>
            </a:r>
          </a:p>
        </p:txBody>
      </p:sp>
      <p:sp>
        <p:nvSpPr>
          <p:cNvPr id="9" name="TextBox 9"/>
          <p:cNvSpPr txBox="1"/>
          <p:nvPr/>
        </p:nvSpPr>
        <p:spPr>
          <a:xfrm>
            <a:off x="5415379" y="3062927"/>
            <a:ext cx="657429" cy="890428"/>
          </a:xfrm>
          <a:prstGeom prst="rect">
            <a:avLst/>
          </a:prstGeom>
        </p:spPr>
        <p:txBody>
          <a:bodyPr lIns="0" tIns="0" rIns="0" bIns="0" rtlCol="0" anchor="t">
            <a:spAutoFit/>
          </a:bodyPr>
          <a:lstStyle/>
          <a:p>
            <a:pPr algn="r">
              <a:lnSpc>
                <a:spcPts val="6046"/>
              </a:lnSpc>
            </a:pPr>
            <a:r>
              <a:rPr lang="en-US" sz="4318">
                <a:solidFill>
                  <a:srgbClr val="523A23"/>
                </a:solidFill>
                <a:latin typeface="Mont Bold"/>
              </a:rPr>
              <a:t>02</a:t>
            </a:r>
          </a:p>
        </p:txBody>
      </p:sp>
      <p:sp>
        <p:nvSpPr>
          <p:cNvPr id="10" name="TextBox 10"/>
          <p:cNvSpPr txBox="1"/>
          <p:nvPr/>
        </p:nvSpPr>
        <p:spPr>
          <a:xfrm>
            <a:off x="6529967" y="5273326"/>
            <a:ext cx="3993201"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DATA PROCESSING</a:t>
            </a:r>
          </a:p>
        </p:txBody>
      </p:sp>
      <p:sp>
        <p:nvSpPr>
          <p:cNvPr id="11" name="TextBox 11"/>
          <p:cNvSpPr txBox="1"/>
          <p:nvPr/>
        </p:nvSpPr>
        <p:spPr>
          <a:xfrm>
            <a:off x="5417288" y="5084638"/>
            <a:ext cx="653612" cy="890428"/>
          </a:xfrm>
          <a:prstGeom prst="rect">
            <a:avLst/>
          </a:prstGeom>
        </p:spPr>
        <p:txBody>
          <a:bodyPr lIns="0" tIns="0" rIns="0" bIns="0" rtlCol="0" anchor="t">
            <a:spAutoFit/>
          </a:bodyPr>
          <a:lstStyle/>
          <a:p>
            <a:pPr>
              <a:lnSpc>
                <a:spcPts val="6046"/>
              </a:lnSpc>
            </a:pPr>
            <a:r>
              <a:rPr lang="en-US" sz="4318">
                <a:solidFill>
                  <a:srgbClr val="523A23"/>
                </a:solidFill>
                <a:latin typeface="Mont Bold"/>
              </a:rPr>
              <a:t>04</a:t>
            </a:r>
          </a:p>
        </p:txBody>
      </p:sp>
      <p:sp>
        <p:nvSpPr>
          <p:cNvPr id="12" name="TextBox 12"/>
          <p:cNvSpPr txBox="1"/>
          <p:nvPr/>
        </p:nvSpPr>
        <p:spPr>
          <a:xfrm>
            <a:off x="6528858" y="7296771"/>
            <a:ext cx="3160522"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TOP TWEETS</a:t>
            </a:r>
          </a:p>
        </p:txBody>
      </p:sp>
      <p:sp>
        <p:nvSpPr>
          <p:cNvPr id="13" name="TextBox 13"/>
          <p:cNvSpPr txBox="1"/>
          <p:nvPr/>
        </p:nvSpPr>
        <p:spPr>
          <a:xfrm>
            <a:off x="6529967" y="8237215"/>
            <a:ext cx="3800727"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RECOMMENDATIONS</a:t>
            </a:r>
          </a:p>
        </p:txBody>
      </p:sp>
      <p:sp>
        <p:nvSpPr>
          <p:cNvPr id="14" name="TextBox 14"/>
          <p:cNvSpPr txBox="1"/>
          <p:nvPr/>
        </p:nvSpPr>
        <p:spPr>
          <a:xfrm>
            <a:off x="5146025" y="8048527"/>
            <a:ext cx="942789" cy="890428"/>
          </a:xfrm>
          <a:prstGeom prst="rect">
            <a:avLst/>
          </a:prstGeom>
        </p:spPr>
        <p:txBody>
          <a:bodyPr lIns="0" tIns="0" rIns="0" bIns="0" rtlCol="0" anchor="t">
            <a:spAutoFit/>
          </a:bodyPr>
          <a:lstStyle/>
          <a:p>
            <a:pPr algn="r">
              <a:lnSpc>
                <a:spcPts val="6046"/>
              </a:lnSpc>
            </a:pPr>
            <a:r>
              <a:rPr lang="en-US" sz="4318">
                <a:solidFill>
                  <a:srgbClr val="523A23"/>
                </a:solidFill>
                <a:latin typeface="Mont Bold"/>
              </a:rPr>
              <a:t>07</a:t>
            </a:r>
          </a:p>
        </p:txBody>
      </p:sp>
      <p:sp>
        <p:nvSpPr>
          <p:cNvPr id="15" name="TextBox 15"/>
          <p:cNvSpPr txBox="1"/>
          <p:nvPr/>
        </p:nvSpPr>
        <p:spPr>
          <a:xfrm>
            <a:off x="6528858" y="6277040"/>
            <a:ext cx="3644037" cy="560677"/>
          </a:xfrm>
          <a:prstGeom prst="rect">
            <a:avLst/>
          </a:prstGeom>
        </p:spPr>
        <p:txBody>
          <a:bodyPr lIns="0" tIns="0" rIns="0" bIns="0" rtlCol="0" anchor="t">
            <a:spAutoFit/>
          </a:bodyPr>
          <a:lstStyle/>
          <a:p>
            <a:pPr>
              <a:lnSpc>
                <a:spcPts val="4096"/>
              </a:lnSpc>
            </a:pPr>
            <a:r>
              <a:rPr lang="en-US" sz="2467">
                <a:solidFill>
                  <a:srgbClr val="222222"/>
                </a:solidFill>
                <a:latin typeface="Mont Bold"/>
              </a:rPr>
              <a:t>WORD ASSOCIATION</a:t>
            </a:r>
          </a:p>
        </p:txBody>
      </p:sp>
      <p:sp>
        <p:nvSpPr>
          <p:cNvPr id="16" name="TextBox 16"/>
          <p:cNvSpPr txBox="1"/>
          <p:nvPr/>
        </p:nvSpPr>
        <p:spPr>
          <a:xfrm>
            <a:off x="5404884" y="7108083"/>
            <a:ext cx="678419" cy="890428"/>
          </a:xfrm>
          <a:prstGeom prst="rect">
            <a:avLst/>
          </a:prstGeom>
        </p:spPr>
        <p:txBody>
          <a:bodyPr lIns="0" tIns="0" rIns="0" bIns="0" rtlCol="0" anchor="t">
            <a:spAutoFit/>
          </a:bodyPr>
          <a:lstStyle/>
          <a:p>
            <a:pPr algn="r">
              <a:lnSpc>
                <a:spcPts val="6046"/>
              </a:lnSpc>
            </a:pPr>
            <a:r>
              <a:rPr lang="en-US" sz="4318">
                <a:solidFill>
                  <a:srgbClr val="523A23"/>
                </a:solidFill>
                <a:latin typeface="Mont Bold"/>
              </a:rPr>
              <a:t>06</a:t>
            </a:r>
          </a:p>
        </p:txBody>
      </p:sp>
      <p:sp>
        <p:nvSpPr>
          <p:cNvPr id="17" name="TextBox 17"/>
          <p:cNvSpPr txBox="1"/>
          <p:nvPr/>
        </p:nvSpPr>
        <p:spPr>
          <a:xfrm>
            <a:off x="5291366" y="1020248"/>
            <a:ext cx="7557200" cy="982981"/>
          </a:xfrm>
          <a:prstGeom prst="rect">
            <a:avLst/>
          </a:prstGeom>
        </p:spPr>
        <p:txBody>
          <a:bodyPr lIns="0" tIns="0" rIns="0" bIns="0" rtlCol="0" anchor="t">
            <a:spAutoFit/>
          </a:bodyPr>
          <a:lstStyle/>
          <a:p>
            <a:pPr>
              <a:lnSpc>
                <a:spcPts val="8061"/>
              </a:lnSpc>
            </a:pPr>
            <a:r>
              <a:rPr lang="en-US" sz="5758">
                <a:solidFill>
                  <a:srgbClr val="000000"/>
                </a:solidFill>
                <a:latin typeface="Anton"/>
              </a:rPr>
              <a:t>TABLE OF CONTENTS</a:t>
            </a:r>
          </a:p>
        </p:txBody>
      </p:sp>
      <p:sp>
        <p:nvSpPr>
          <p:cNvPr id="18" name="TextBox 18"/>
          <p:cNvSpPr txBox="1"/>
          <p:nvPr/>
        </p:nvSpPr>
        <p:spPr>
          <a:xfrm>
            <a:off x="5429691" y="6088352"/>
            <a:ext cx="653612" cy="890428"/>
          </a:xfrm>
          <a:prstGeom prst="rect">
            <a:avLst/>
          </a:prstGeom>
        </p:spPr>
        <p:txBody>
          <a:bodyPr lIns="0" tIns="0" rIns="0" bIns="0" rtlCol="0" anchor="t">
            <a:spAutoFit/>
          </a:bodyPr>
          <a:lstStyle/>
          <a:p>
            <a:pPr>
              <a:lnSpc>
                <a:spcPts val="6046"/>
              </a:lnSpc>
            </a:pPr>
            <a:r>
              <a:rPr lang="en-US" sz="4318">
                <a:solidFill>
                  <a:srgbClr val="523A23"/>
                </a:solidFill>
                <a:latin typeface="Mont Bold"/>
              </a:rPr>
              <a:t>05</a:t>
            </a:r>
          </a:p>
        </p:txBody>
      </p:sp>
      <p:pic>
        <p:nvPicPr>
          <p:cNvPr id="19" name="Audio 18">
            <a:hlinkClick r:id="" action="ppaction://media"/>
            <a:extLst>
              <a:ext uri="{FF2B5EF4-FFF2-40B4-BE49-F238E27FC236}">
                <a16:creationId xmlns:a16="http://schemas.microsoft.com/office/drawing/2014/main" id="{880A630F-3FB1-1B40-A739-FB38B2E7547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743"/>
    </mc:Choice>
    <mc:Fallback>
      <p:transition spd="slow" advTm="3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934" b="7934"/>
          <a:stretch>
            <a:fillRect/>
          </a:stretch>
        </p:blipFill>
        <p:spPr>
          <a:xfrm>
            <a:off x="9663310" y="1807826"/>
            <a:ext cx="6337389" cy="8002595"/>
          </a:xfrm>
          <a:prstGeom prst="rect">
            <a:avLst/>
          </a:prstGeom>
        </p:spPr>
      </p:pic>
      <p:sp>
        <p:nvSpPr>
          <p:cNvPr id="3" name="TextBox 3"/>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THE CASE CHALLENGE</a:t>
            </a:r>
          </a:p>
        </p:txBody>
      </p:sp>
      <p:sp>
        <p:nvSpPr>
          <p:cNvPr id="4" name="TextBox 4"/>
          <p:cNvSpPr txBox="1"/>
          <p:nvPr/>
        </p:nvSpPr>
        <p:spPr>
          <a:xfrm>
            <a:off x="2398066" y="1968198"/>
            <a:ext cx="6291765" cy="7015503"/>
          </a:xfrm>
          <a:prstGeom prst="rect">
            <a:avLst/>
          </a:prstGeom>
        </p:spPr>
        <p:txBody>
          <a:bodyPr lIns="0" tIns="0" rIns="0" bIns="0" rtlCol="0" anchor="t">
            <a:spAutoFit/>
          </a:bodyPr>
          <a:lstStyle/>
          <a:p>
            <a:pPr marL="766249" lvl="1" indent="-383124">
              <a:lnSpc>
                <a:spcPts val="4968"/>
              </a:lnSpc>
              <a:buFont typeface="Arial"/>
              <a:buChar char="•"/>
            </a:pPr>
            <a:r>
              <a:rPr lang="en-US" sz="3549">
                <a:solidFill>
                  <a:srgbClr val="141313"/>
                </a:solidFill>
                <a:latin typeface="Mont Bold"/>
              </a:rPr>
              <a:t>Explored over 1.1 million tweets</a:t>
            </a:r>
          </a:p>
          <a:p>
            <a:pPr>
              <a:lnSpc>
                <a:spcPts val="4968"/>
              </a:lnSpc>
            </a:pPr>
            <a:endParaRPr lang="en-US" sz="3549">
              <a:solidFill>
                <a:srgbClr val="141313"/>
              </a:solidFill>
              <a:latin typeface="Mont Bold"/>
            </a:endParaRPr>
          </a:p>
          <a:p>
            <a:pPr marL="766249" lvl="1" indent="-383124">
              <a:lnSpc>
                <a:spcPts val="4968"/>
              </a:lnSpc>
              <a:buFont typeface="Arial"/>
              <a:buChar char="•"/>
            </a:pPr>
            <a:r>
              <a:rPr lang="en-US" sz="3549">
                <a:solidFill>
                  <a:srgbClr val="141313"/>
                </a:solidFill>
                <a:latin typeface="Mont Bold"/>
              </a:rPr>
              <a:t>Allstar game &amp; championship</a:t>
            </a:r>
          </a:p>
          <a:p>
            <a:pPr>
              <a:lnSpc>
                <a:spcPts val="4968"/>
              </a:lnSpc>
            </a:pPr>
            <a:endParaRPr lang="en-US" sz="3549">
              <a:solidFill>
                <a:srgbClr val="141313"/>
              </a:solidFill>
              <a:latin typeface="Mont Bold"/>
            </a:endParaRPr>
          </a:p>
          <a:p>
            <a:pPr marL="766249" lvl="1" indent="-383124">
              <a:lnSpc>
                <a:spcPts val="4968"/>
              </a:lnSpc>
              <a:buFont typeface="Arial"/>
              <a:buChar char="•"/>
            </a:pPr>
            <a:r>
              <a:rPr lang="en-US" sz="3549">
                <a:solidFill>
                  <a:srgbClr val="141313"/>
                </a:solidFill>
                <a:latin typeface="Mont Bold"/>
              </a:rPr>
              <a:t>Commentary about top teams &amp; players</a:t>
            </a:r>
          </a:p>
          <a:p>
            <a:pPr>
              <a:lnSpc>
                <a:spcPts val="4968"/>
              </a:lnSpc>
            </a:pPr>
            <a:endParaRPr lang="en-US" sz="3549">
              <a:solidFill>
                <a:srgbClr val="141313"/>
              </a:solidFill>
              <a:latin typeface="Mont Bold"/>
            </a:endParaRPr>
          </a:p>
          <a:p>
            <a:pPr marL="766249" lvl="1" indent="-383124">
              <a:lnSpc>
                <a:spcPts val="4968"/>
              </a:lnSpc>
              <a:buFont typeface="Arial"/>
              <a:buChar char="•"/>
            </a:pPr>
            <a:r>
              <a:rPr lang="en-US" sz="3549">
                <a:solidFill>
                  <a:srgbClr val="141313"/>
                </a:solidFill>
                <a:latin typeface="Mont Bold"/>
              </a:rPr>
              <a:t>Where should we allocate spend?</a:t>
            </a:r>
          </a:p>
        </p:txBody>
      </p:sp>
      <p:pic>
        <p:nvPicPr>
          <p:cNvPr id="5" name="Picture 5"/>
          <p:cNvPicPr>
            <a:picLocks noChangeAspect="1"/>
          </p:cNvPicPr>
          <p:nvPr/>
        </p:nvPicPr>
        <p:blipFill>
          <a:blip r:embed="rId6">
            <a:alphaModFix amt="83000"/>
          </a:blip>
          <a:srcRect/>
          <a:stretch>
            <a:fillRect/>
          </a:stretch>
        </p:blipFill>
        <p:spPr>
          <a:xfrm>
            <a:off x="525486" y="7937840"/>
            <a:ext cx="1872580" cy="1872580"/>
          </a:xfrm>
          <a:prstGeom prst="rect">
            <a:avLst/>
          </a:prstGeom>
        </p:spPr>
      </p:pic>
      <p:pic>
        <p:nvPicPr>
          <p:cNvPr id="6" name="Audio 5">
            <a:hlinkClick r:id="" action="ppaction://media"/>
            <a:extLst>
              <a:ext uri="{FF2B5EF4-FFF2-40B4-BE49-F238E27FC236}">
                <a16:creationId xmlns:a16="http://schemas.microsoft.com/office/drawing/2014/main" id="{E49FC1FA-E9AB-A848-886F-7D3032E052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79"/>
    </mc:Choice>
    <mc:Fallback>
      <p:transition spd="slow" advTm="32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FINANCIAL PERFORMANCE</a:t>
            </a:r>
          </a:p>
        </p:txBody>
      </p:sp>
      <p:grpSp>
        <p:nvGrpSpPr>
          <p:cNvPr id="3" name="Group 3"/>
          <p:cNvGrpSpPr/>
          <p:nvPr/>
        </p:nvGrpSpPr>
        <p:grpSpPr>
          <a:xfrm>
            <a:off x="1628389" y="5733786"/>
            <a:ext cx="7515611" cy="2962589"/>
            <a:chOff x="0" y="0"/>
            <a:chExt cx="10020815" cy="3950118"/>
          </a:xfrm>
        </p:grpSpPr>
        <p:sp>
          <p:nvSpPr>
            <p:cNvPr id="4" name="AutoShape 4"/>
            <p:cNvSpPr/>
            <p:nvPr/>
          </p:nvSpPr>
          <p:spPr>
            <a:xfrm>
              <a:off x="235314" y="0"/>
              <a:ext cx="9263220" cy="3599275"/>
            </a:xfrm>
            <a:prstGeom prst="rect">
              <a:avLst/>
            </a:prstGeom>
            <a:solidFill>
              <a:srgbClr val="EBEBEB"/>
            </a:solidFill>
          </p:spPr>
        </p:sp>
        <p:sp>
          <p:nvSpPr>
            <p:cNvPr id="5" name="TextBox 5"/>
            <p:cNvSpPr txBox="1"/>
            <p:nvPr/>
          </p:nvSpPr>
          <p:spPr>
            <a:xfrm>
              <a:off x="0" y="1804114"/>
              <a:ext cx="10020815" cy="1893290"/>
            </a:xfrm>
            <a:prstGeom prst="rect">
              <a:avLst/>
            </a:prstGeom>
          </p:spPr>
          <p:txBody>
            <a:bodyPr lIns="0" tIns="0" rIns="0" bIns="0" rtlCol="0" anchor="t">
              <a:spAutoFit/>
            </a:bodyPr>
            <a:lstStyle/>
            <a:p>
              <a:pPr algn="ctr">
                <a:lnSpc>
                  <a:spcPts val="3386"/>
                </a:lnSpc>
              </a:pPr>
              <a:r>
                <a:rPr lang="en-US" sz="3420">
                  <a:solidFill>
                    <a:srgbClr val="162942"/>
                  </a:solidFill>
                  <a:latin typeface="Mont Bold"/>
                </a:rPr>
                <a:t>Nike's annual gross </a:t>
              </a:r>
              <a:r>
                <a:rPr lang="en-US" sz="3420">
                  <a:solidFill>
                    <a:srgbClr val="BD8952"/>
                  </a:solidFill>
                  <a:latin typeface="Mont Bold"/>
                </a:rPr>
                <a:t>profit</a:t>
              </a:r>
              <a:r>
                <a:rPr lang="en-US" sz="3420">
                  <a:solidFill>
                    <a:srgbClr val="162942"/>
                  </a:solidFill>
                  <a:latin typeface="Mont Bold"/>
                </a:rPr>
                <a:t> </a:t>
              </a:r>
              <a:r>
                <a:rPr lang="en-US" sz="3420">
                  <a:solidFill>
                    <a:srgbClr val="BD8952"/>
                  </a:solidFill>
                  <a:latin typeface="Mont Bold"/>
                </a:rPr>
                <a:t>reduced</a:t>
              </a:r>
              <a:r>
                <a:rPr lang="en-US" sz="3420">
                  <a:solidFill>
                    <a:srgbClr val="162942"/>
                  </a:solidFill>
                  <a:latin typeface="Mont Bold"/>
                </a:rPr>
                <a:t> by 7.06 % from 2019</a:t>
              </a:r>
            </a:p>
            <a:p>
              <a:pPr algn="ctr">
                <a:lnSpc>
                  <a:spcPts val="3386"/>
                </a:lnSpc>
              </a:pPr>
              <a:endParaRPr lang="en-US" sz="3420">
                <a:solidFill>
                  <a:srgbClr val="162942"/>
                </a:solidFill>
                <a:latin typeface="Mont Bold"/>
              </a:endParaRPr>
            </a:p>
          </p:txBody>
        </p:sp>
        <p:sp>
          <p:nvSpPr>
            <p:cNvPr id="6" name="TextBox 6"/>
            <p:cNvSpPr txBox="1"/>
            <p:nvPr/>
          </p:nvSpPr>
          <p:spPr>
            <a:xfrm>
              <a:off x="0" y="3779179"/>
              <a:ext cx="10020815" cy="170939"/>
            </a:xfrm>
            <a:prstGeom prst="rect">
              <a:avLst/>
            </a:prstGeom>
          </p:spPr>
          <p:txBody>
            <a:bodyPr lIns="0" tIns="0" rIns="0" bIns="0" rtlCol="0" anchor="t">
              <a:spAutoFit/>
            </a:bodyPr>
            <a:lstStyle/>
            <a:p>
              <a:pPr algn="ctr">
                <a:lnSpc>
                  <a:spcPts val="1003"/>
                </a:lnSpc>
              </a:pPr>
              <a:endParaRPr/>
            </a:p>
          </p:txBody>
        </p:sp>
        <p:sp>
          <p:nvSpPr>
            <p:cNvPr id="7" name="TextBox 7"/>
            <p:cNvSpPr txBox="1"/>
            <p:nvPr/>
          </p:nvSpPr>
          <p:spPr>
            <a:xfrm>
              <a:off x="235314" y="181966"/>
              <a:ext cx="9263220" cy="1579254"/>
            </a:xfrm>
            <a:prstGeom prst="rect">
              <a:avLst/>
            </a:prstGeom>
          </p:spPr>
          <p:txBody>
            <a:bodyPr lIns="0" tIns="0" rIns="0" bIns="0" rtlCol="0" anchor="t">
              <a:spAutoFit/>
            </a:bodyPr>
            <a:lstStyle/>
            <a:p>
              <a:pPr algn="ctr">
                <a:lnSpc>
                  <a:spcPts val="7195"/>
                </a:lnSpc>
              </a:pPr>
              <a:r>
                <a:rPr lang="en-US" sz="7268">
                  <a:solidFill>
                    <a:srgbClr val="BD8952"/>
                  </a:solidFill>
                  <a:latin typeface="Mont Bold"/>
                </a:rPr>
                <a:t>-7.06 %</a:t>
              </a:r>
            </a:p>
          </p:txBody>
        </p:sp>
        <p:sp>
          <p:nvSpPr>
            <p:cNvPr id="8" name="TextBox 8"/>
            <p:cNvSpPr txBox="1"/>
            <p:nvPr/>
          </p:nvSpPr>
          <p:spPr>
            <a:xfrm>
              <a:off x="235314" y="1848962"/>
              <a:ext cx="9263220" cy="156054"/>
            </a:xfrm>
            <a:prstGeom prst="rect">
              <a:avLst/>
            </a:prstGeom>
          </p:spPr>
          <p:txBody>
            <a:bodyPr lIns="0" tIns="0" rIns="0" bIns="0" rtlCol="0" anchor="t">
              <a:spAutoFit/>
            </a:bodyPr>
            <a:lstStyle/>
            <a:p>
              <a:pPr algn="ctr">
                <a:lnSpc>
                  <a:spcPts val="967"/>
                </a:lnSpc>
              </a:pPr>
              <a:endParaRPr/>
            </a:p>
          </p:txBody>
        </p:sp>
      </p:grpSp>
      <p:sp>
        <p:nvSpPr>
          <p:cNvPr id="9" name="AutoShape 9"/>
          <p:cNvSpPr/>
          <p:nvPr/>
        </p:nvSpPr>
        <p:spPr>
          <a:xfrm>
            <a:off x="9743689" y="1960121"/>
            <a:ext cx="6947415" cy="2504624"/>
          </a:xfrm>
          <a:prstGeom prst="rect">
            <a:avLst/>
          </a:prstGeom>
          <a:solidFill>
            <a:srgbClr val="EBEBEB"/>
          </a:solidFill>
        </p:spPr>
      </p:sp>
      <p:grpSp>
        <p:nvGrpSpPr>
          <p:cNvPr id="10" name="Group 10"/>
          <p:cNvGrpSpPr/>
          <p:nvPr/>
        </p:nvGrpSpPr>
        <p:grpSpPr>
          <a:xfrm>
            <a:off x="9958915" y="2147586"/>
            <a:ext cx="6732189" cy="1260430"/>
            <a:chOff x="0" y="0"/>
            <a:chExt cx="8976252" cy="1680573"/>
          </a:xfrm>
        </p:grpSpPr>
        <p:sp>
          <p:nvSpPr>
            <p:cNvPr id="11" name="TextBox 11"/>
            <p:cNvSpPr txBox="1"/>
            <p:nvPr/>
          </p:nvSpPr>
          <p:spPr>
            <a:xfrm>
              <a:off x="0" y="-114300"/>
              <a:ext cx="8976252" cy="1583194"/>
            </a:xfrm>
            <a:prstGeom prst="rect">
              <a:avLst/>
            </a:prstGeom>
          </p:spPr>
          <p:txBody>
            <a:bodyPr lIns="0" tIns="0" rIns="0" bIns="0" rtlCol="0" anchor="t">
              <a:spAutoFit/>
            </a:bodyPr>
            <a:lstStyle/>
            <a:p>
              <a:pPr algn="ctr">
                <a:lnSpc>
                  <a:spcPts val="7192"/>
                </a:lnSpc>
              </a:pPr>
              <a:r>
                <a:rPr lang="en-US" sz="7265">
                  <a:solidFill>
                    <a:srgbClr val="965A4F"/>
                  </a:solidFill>
                  <a:latin typeface="Mont Bold"/>
                </a:rPr>
                <a:t>-35 %</a:t>
              </a:r>
            </a:p>
          </p:txBody>
        </p:sp>
        <p:sp>
          <p:nvSpPr>
            <p:cNvPr id="12" name="TextBox 12"/>
            <p:cNvSpPr txBox="1"/>
            <p:nvPr/>
          </p:nvSpPr>
          <p:spPr>
            <a:xfrm>
              <a:off x="0" y="1543823"/>
              <a:ext cx="8976252" cy="136751"/>
            </a:xfrm>
            <a:prstGeom prst="rect">
              <a:avLst/>
            </a:prstGeom>
          </p:spPr>
          <p:txBody>
            <a:bodyPr lIns="0" tIns="0" rIns="0" bIns="0" rtlCol="0" anchor="t">
              <a:spAutoFit/>
            </a:bodyPr>
            <a:lstStyle/>
            <a:p>
              <a:pPr algn="ctr">
                <a:lnSpc>
                  <a:spcPts val="840"/>
                </a:lnSpc>
              </a:pPr>
              <a:endParaRPr/>
            </a:p>
          </p:txBody>
        </p:sp>
      </p:grpSp>
      <p:grpSp>
        <p:nvGrpSpPr>
          <p:cNvPr id="13" name="Group 13"/>
          <p:cNvGrpSpPr/>
          <p:nvPr/>
        </p:nvGrpSpPr>
        <p:grpSpPr>
          <a:xfrm>
            <a:off x="8574891" y="3448709"/>
            <a:ext cx="9331555" cy="739894"/>
            <a:chOff x="0" y="0"/>
            <a:chExt cx="12442073" cy="986525"/>
          </a:xfrm>
        </p:grpSpPr>
        <p:sp>
          <p:nvSpPr>
            <p:cNvPr id="14" name="TextBox 14"/>
            <p:cNvSpPr txBox="1"/>
            <p:nvPr/>
          </p:nvSpPr>
          <p:spPr>
            <a:xfrm>
              <a:off x="0" y="-57150"/>
              <a:ext cx="12442073" cy="750265"/>
            </a:xfrm>
            <a:prstGeom prst="rect">
              <a:avLst/>
            </a:prstGeom>
          </p:spPr>
          <p:txBody>
            <a:bodyPr lIns="0" tIns="0" rIns="0" bIns="0" rtlCol="0" anchor="t">
              <a:spAutoFit/>
            </a:bodyPr>
            <a:lstStyle/>
            <a:p>
              <a:pPr algn="ctr">
                <a:lnSpc>
                  <a:spcPts val="3385"/>
                </a:lnSpc>
              </a:pPr>
              <a:r>
                <a:rPr lang="en-US" sz="3420">
                  <a:solidFill>
                    <a:srgbClr val="965A4F"/>
                  </a:solidFill>
                  <a:latin typeface="Mont Bold"/>
                </a:rPr>
                <a:t>Footwear </a:t>
              </a:r>
              <a:r>
                <a:rPr lang="en-US" sz="3420">
                  <a:solidFill>
                    <a:srgbClr val="222222"/>
                  </a:solidFill>
                  <a:latin typeface="Mont Bold"/>
                </a:rPr>
                <a:t>sales dropped</a:t>
              </a:r>
            </a:p>
          </p:txBody>
        </p:sp>
        <p:sp>
          <p:nvSpPr>
            <p:cNvPr id="15" name="TextBox 15"/>
            <p:cNvSpPr txBox="1"/>
            <p:nvPr/>
          </p:nvSpPr>
          <p:spPr>
            <a:xfrm>
              <a:off x="0" y="800652"/>
              <a:ext cx="12442073" cy="185874"/>
            </a:xfrm>
            <a:prstGeom prst="rect">
              <a:avLst/>
            </a:prstGeom>
          </p:spPr>
          <p:txBody>
            <a:bodyPr lIns="0" tIns="0" rIns="0" bIns="0" rtlCol="0" anchor="t">
              <a:spAutoFit/>
            </a:bodyPr>
            <a:lstStyle/>
            <a:p>
              <a:pPr algn="ctr">
                <a:lnSpc>
                  <a:spcPts val="1164"/>
                </a:lnSpc>
              </a:pPr>
              <a:endParaRPr/>
            </a:p>
          </p:txBody>
        </p:sp>
      </p:grpSp>
      <p:grpSp>
        <p:nvGrpSpPr>
          <p:cNvPr id="16" name="Group 16"/>
          <p:cNvGrpSpPr/>
          <p:nvPr/>
        </p:nvGrpSpPr>
        <p:grpSpPr>
          <a:xfrm>
            <a:off x="9144000" y="5733786"/>
            <a:ext cx="8031872" cy="2699456"/>
            <a:chOff x="0" y="0"/>
            <a:chExt cx="10709163" cy="3599275"/>
          </a:xfrm>
        </p:grpSpPr>
        <p:sp>
          <p:nvSpPr>
            <p:cNvPr id="17" name="AutoShape 17"/>
            <p:cNvSpPr/>
            <p:nvPr/>
          </p:nvSpPr>
          <p:spPr>
            <a:xfrm>
              <a:off x="891385" y="0"/>
              <a:ext cx="9263220" cy="3599275"/>
            </a:xfrm>
            <a:prstGeom prst="rect">
              <a:avLst/>
            </a:prstGeom>
            <a:solidFill>
              <a:srgbClr val="EBEBEB"/>
            </a:solidFill>
          </p:spPr>
        </p:sp>
        <p:sp>
          <p:nvSpPr>
            <p:cNvPr id="18" name="TextBox 18"/>
            <p:cNvSpPr txBox="1"/>
            <p:nvPr/>
          </p:nvSpPr>
          <p:spPr>
            <a:xfrm>
              <a:off x="0" y="29452"/>
              <a:ext cx="10709163" cy="1579267"/>
            </a:xfrm>
            <a:prstGeom prst="rect">
              <a:avLst/>
            </a:prstGeom>
          </p:spPr>
          <p:txBody>
            <a:bodyPr lIns="0" tIns="0" rIns="0" bIns="0" rtlCol="0" anchor="t">
              <a:spAutoFit/>
            </a:bodyPr>
            <a:lstStyle/>
            <a:p>
              <a:pPr algn="ctr">
                <a:lnSpc>
                  <a:spcPts val="7195"/>
                </a:lnSpc>
              </a:pPr>
              <a:r>
                <a:rPr lang="en-US" sz="7268">
                  <a:solidFill>
                    <a:srgbClr val="523A23"/>
                  </a:solidFill>
                  <a:latin typeface="Mont Bold"/>
                </a:rPr>
                <a:t>75 %</a:t>
              </a:r>
            </a:p>
          </p:txBody>
        </p:sp>
        <p:sp>
          <p:nvSpPr>
            <p:cNvPr id="19" name="TextBox 19"/>
            <p:cNvSpPr txBox="1"/>
            <p:nvPr/>
          </p:nvSpPr>
          <p:spPr>
            <a:xfrm>
              <a:off x="0" y="1690427"/>
              <a:ext cx="10709163" cy="170837"/>
            </a:xfrm>
            <a:prstGeom prst="rect">
              <a:avLst/>
            </a:prstGeom>
          </p:spPr>
          <p:txBody>
            <a:bodyPr lIns="0" tIns="0" rIns="0" bIns="0" rtlCol="0" anchor="t">
              <a:spAutoFit/>
            </a:bodyPr>
            <a:lstStyle/>
            <a:p>
              <a:pPr algn="ctr">
                <a:lnSpc>
                  <a:spcPts val="1002"/>
                </a:lnSpc>
              </a:pPr>
              <a:endParaRPr/>
            </a:p>
          </p:txBody>
        </p:sp>
        <p:sp>
          <p:nvSpPr>
            <p:cNvPr id="20" name="TextBox 20"/>
            <p:cNvSpPr txBox="1"/>
            <p:nvPr/>
          </p:nvSpPr>
          <p:spPr>
            <a:xfrm>
              <a:off x="427175" y="1947866"/>
              <a:ext cx="10191639" cy="1315550"/>
            </a:xfrm>
            <a:prstGeom prst="rect">
              <a:avLst/>
            </a:prstGeom>
          </p:spPr>
          <p:txBody>
            <a:bodyPr lIns="0" tIns="0" rIns="0" bIns="0" rtlCol="0" anchor="t">
              <a:spAutoFit/>
            </a:bodyPr>
            <a:lstStyle/>
            <a:p>
              <a:pPr algn="ctr">
                <a:lnSpc>
                  <a:spcPts val="3384"/>
                </a:lnSpc>
              </a:pPr>
              <a:r>
                <a:rPr lang="en-US" sz="3418">
                  <a:solidFill>
                    <a:srgbClr val="AD8D86"/>
                  </a:solidFill>
                  <a:latin typeface="Mont Bold"/>
                </a:rPr>
                <a:t>Digital sales</a:t>
              </a:r>
              <a:r>
                <a:rPr lang="en-US" sz="3418">
                  <a:solidFill>
                    <a:srgbClr val="222222"/>
                  </a:solidFill>
                  <a:latin typeface="Mont Bold"/>
                </a:rPr>
                <a:t> soared during the pandemic</a:t>
              </a:r>
            </a:p>
          </p:txBody>
        </p:sp>
        <p:sp>
          <p:nvSpPr>
            <p:cNvPr id="21" name="TextBox 21"/>
            <p:cNvSpPr txBox="1"/>
            <p:nvPr/>
          </p:nvSpPr>
          <p:spPr>
            <a:xfrm>
              <a:off x="427175" y="3345123"/>
              <a:ext cx="10191639" cy="170837"/>
            </a:xfrm>
            <a:prstGeom prst="rect">
              <a:avLst/>
            </a:prstGeom>
          </p:spPr>
          <p:txBody>
            <a:bodyPr lIns="0" tIns="0" rIns="0" bIns="0" rtlCol="0" anchor="t">
              <a:spAutoFit/>
            </a:bodyPr>
            <a:lstStyle/>
            <a:p>
              <a:pPr algn="ctr">
                <a:lnSpc>
                  <a:spcPts val="1002"/>
                </a:lnSpc>
              </a:pPr>
              <a:endParaRPr/>
            </a:p>
          </p:txBody>
        </p:sp>
      </p:grpSp>
      <p:sp>
        <p:nvSpPr>
          <p:cNvPr id="22" name="AutoShape 22"/>
          <p:cNvSpPr/>
          <p:nvPr/>
        </p:nvSpPr>
        <p:spPr>
          <a:xfrm>
            <a:off x="1780667" y="1960121"/>
            <a:ext cx="6947415" cy="2504624"/>
          </a:xfrm>
          <a:prstGeom prst="rect">
            <a:avLst/>
          </a:prstGeom>
          <a:solidFill>
            <a:srgbClr val="EBEBEB"/>
          </a:solidFill>
        </p:spPr>
      </p:sp>
      <p:grpSp>
        <p:nvGrpSpPr>
          <p:cNvPr id="23" name="Group 23"/>
          <p:cNvGrpSpPr/>
          <p:nvPr/>
        </p:nvGrpSpPr>
        <p:grpSpPr>
          <a:xfrm>
            <a:off x="1604510" y="2149098"/>
            <a:ext cx="6732189" cy="1257406"/>
            <a:chOff x="0" y="0"/>
            <a:chExt cx="8976252" cy="1676541"/>
          </a:xfrm>
        </p:grpSpPr>
        <p:sp>
          <p:nvSpPr>
            <p:cNvPr id="24" name="TextBox 24"/>
            <p:cNvSpPr txBox="1"/>
            <p:nvPr/>
          </p:nvSpPr>
          <p:spPr>
            <a:xfrm>
              <a:off x="0" y="-114300"/>
              <a:ext cx="8976252" cy="1579162"/>
            </a:xfrm>
            <a:prstGeom prst="rect">
              <a:avLst/>
            </a:prstGeom>
          </p:spPr>
          <p:txBody>
            <a:bodyPr lIns="0" tIns="0" rIns="0" bIns="0" rtlCol="0" anchor="t">
              <a:spAutoFit/>
            </a:bodyPr>
            <a:lstStyle/>
            <a:p>
              <a:pPr algn="ctr">
                <a:lnSpc>
                  <a:spcPts val="7192"/>
                </a:lnSpc>
              </a:pPr>
              <a:r>
                <a:rPr lang="en-US" sz="7265">
                  <a:solidFill>
                    <a:srgbClr val="BC651E"/>
                  </a:solidFill>
                  <a:latin typeface="Mont Bold"/>
                </a:rPr>
                <a:t>-42 %</a:t>
              </a:r>
            </a:p>
          </p:txBody>
        </p:sp>
        <p:sp>
          <p:nvSpPr>
            <p:cNvPr id="25" name="TextBox 25"/>
            <p:cNvSpPr txBox="1"/>
            <p:nvPr/>
          </p:nvSpPr>
          <p:spPr>
            <a:xfrm>
              <a:off x="0" y="1539791"/>
              <a:ext cx="8976252" cy="136751"/>
            </a:xfrm>
            <a:prstGeom prst="rect">
              <a:avLst/>
            </a:prstGeom>
          </p:spPr>
          <p:txBody>
            <a:bodyPr lIns="0" tIns="0" rIns="0" bIns="0" rtlCol="0" anchor="t">
              <a:spAutoFit/>
            </a:bodyPr>
            <a:lstStyle/>
            <a:p>
              <a:pPr algn="ctr">
                <a:lnSpc>
                  <a:spcPts val="840"/>
                </a:lnSpc>
              </a:pPr>
              <a:endParaRPr/>
            </a:p>
          </p:txBody>
        </p:sp>
      </p:grpSp>
      <p:grpSp>
        <p:nvGrpSpPr>
          <p:cNvPr id="26" name="Group 26"/>
          <p:cNvGrpSpPr/>
          <p:nvPr/>
        </p:nvGrpSpPr>
        <p:grpSpPr>
          <a:xfrm>
            <a:off x="627360" y="3448709"/>
            <a:ext cx="9331555" cy="739894"/>
            <a:chOff x="0" y="0"/>
            <a:chExt cx="12442073" cy="986525"/>
          </a:xfrm>
        </p:grpSpPr>
        <p:sp>
          <p:nvSpPr>
            <p:cNvPr id="27" name="TextBox 27"/>
            <p:cNvSpPr txBox="1"/>
            <p:nvPr/>
          </p:nvSpPr>
          <p:spPr>
            <a:xfrm>
              <a:off x="0" y="-57150"/>
              <a:ext cx="12442073" cy="750265"/>
            </a:xfrm>
            <a:prstGeom prst="rect">
              <a:avLst/>
            </a:prstGeom>
          </p:spPr>
          <p:txBody>
            <a:bodyPr lIns="0" tIns="0" rIns="0" bIns="0" rtlCol="0" anchor="t">
              <a:spAutoFit/>
            </a:bodyPr>
            <a:lstStyle/>
            <a:p>
              <a:pPr algn="ctr">
                <a:lnSpc>
                  <a:spcPts val="3385"/>
                </a:lnSpc>
              </a:pPr>
              <a:r>
                <a:rPr lang="en-US" sz="3419">
                  <a:solidFill>
                    <a:srgbClr val="BC651E"/>
                  </a:solidFill>
                  <a:latin typeface="Mont Bold"/>
                </a:rPr>
                <a:t>Apparel </a:t>
              </a:r>
              <a:r>
                <a:rPr lang="en-US" sz="3419">
                  <a:solidFill>
                    <a:srgbClr val="222222"/>
                  </a:solidFill>
                  <a:latin typeface="Mont Bold"/>
                </a:rPr>
                <a:t>sales dropped</a:t>
              </a:r>
            </a:p>
          </p:txBody>
        </p:sp>
        <p:sp>
          <p:nvSpPr>
            <p:cNvPr id="28" name="TextBox 28"/>
            <p:cNvSpPr txBox="1"/>
            <p:nvPr/>
          </p:nvSpPr>
          <p:spPr>
            <a:xfrm>
              <a:off x="0" y="800652"/>
              <a:ext cx="12442073" cy="185874"/>
            </a:xfrm>
            <a:prstGeom prst="rect">
              <a:avLst/>
            </a:prstGeom>
          </p:spPr>
          <p:txBody>
            <a:bodyPr lIns="0" tIns="0" rIns="0" bIns="0" rtlCol="0" anchor="t">
              <a:spAutoFit/>
            </a:bodyPr>
            <a:lstStyle/>
            <a:p>
              <a:pPr algn="ctr">
                <a:lnSpc>
                  <a:spcPts val="1164"/>
                </a:lnSpc>
              </a:pPr>
              <a:endParaRPr/>
            </a:p>
          </p:txBody>
        </p:sp>
      </p:grpSp>
      <p:pic>
        <p:nvPicPr>
          <p:cNvPr id="29" name="Audio 28">
            <a:hlinkClick r:id="" action="ppaction://media"/>
            <a:extLst>
              <a:ext uri="{FF2B5EF4-FFF2-40B4-BE49-F238E27FC236}">
                <a16:creationId xmlns:a16="http://schemas.microsoft.com/office/drawing/2014/main" id="{37985039-B971-1D45-9C89-45BA93882E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250"/>
    </mc:Choice>
    <mc:Fallback>
      <p:transition spd="slow" advTm="4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78779" y="152684"/>
            <a:ext cx="9981633" cy="9981633"/>
            <a:chOff x="0" y="0"/>
            <a:chExt cx="6350000" cy="6350000"/>
          </a:xfrm>
        </p:grpSpPr>
        <p:sp>
          <p:nvSpPr>
            <p:cNvPr id="3" name="Freeform 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0" r="-9"/>
              </a:stretch>
            </a:blipFill>
          </p:spPr>
        </p:sp>
      </p:grpSp>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68816" y="3004343"/>
            <a:ext cx="4134698" cy="4987026"/>
          </a:xfrm>
          <a:prstGeom prst="rect">
            <a:avLst/>
          </a:prstGeom>
        </p:spPr>
      </p:pic>
      <p:pic>
        <p:nvPicPr>
          <p:cNvPr id="5" name="Audio 4">
            <a:hlinkClick r:id="" action="ppaction://media"/>
            <a:extLst>
              <a:ext uri="{FF2B5EF4-FFF2-40B4-BE49-F238E27FC236}">
                <a16:creationId xmlns:a16="http://schemas.microsoft.com/office/drawing/2014/main" id="{38D8E7B4-DCC7-2D4B-9EBA-12D0FD0FC7E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08"/>
    </mc:Choice>
    <mc:Fallback>
      <p:transition spd="slow" advTm="25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653747" y="1971043"/>
            <a:ext cx="13419628" cy="7085005"/>
          </a:xfrm>
          <a:prstGeom prst="rect">
            <a:avLst/>
          </a:prstGeom>
        </p:spPr>
      </p:pic>
      <p:sp>
        <p:nvSpPr>
          <p:cNvPr id="3" name="TextBox 3"/>
          <p:cNvSpPr txBox="1"/>
          <p:nvPr/>
        </p:nvSpPr>
        <p:spPr>
          <a:xfrm>
            <a:off x="2489717" y="638160"/>
            <a:ext cx="1372798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MARKET SHARE BY BRANDS IN CHINA</a:t>
            </a:r>
          </a:p>
        </p:txBody>
      </p:sp>
      <p:pic>
        <p:nvPicPr>
          <p:cNvPr id="4" name="Audio 3">
            <a:hlinkClick r:id="" action="ppaction://media"/>
            <a:extLst>
              <a:ext uri="{FF2B5EF4-FFF2-40B4-BE49-F238E27FC236}">
                <a16:creationId xmlns:a16="http://schemas.microsoft.com/office/drawing/2014/main" id="{9E8D6FCC-9E94-6A41-A848-0C84E08140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348"/>
    </mc:Choice>
    <mc:Fallback>
      <p:transition spd="slow" advTm="30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13156" y="1905924"/>
            <a:ext cx="9402845" cy="7118034"/>
            <a:chOff x="-1" y="-47625"/>
            <a:chExt cx="12537126" cy="9490711"/>
          </a:xfrm>
        </p:grpSpPr>
        <p:sp>
          <p:nvSpPr>
            <p:cNvPr id="3" name="TextBox 3"/>
            <p:cNvSpPr txBox="1"/>
            <p:nvPr/>
          </p:nvSpPr>
          <p:spPr>
            <a:xfrm>
              <a:off x="-1" y="7343052"/>
              <a:ext cx="2072324" cy="1190240"/>
            </a:xfrm>
            <a:prstGeom prst="rect">
              <a:avLst/>
            </a:prstGeom>
          </p:spPr>
          <p:txBody>
            <a:bodyPr wrap="square" lIns="0" tIns="0" rIns="0" bIns="0" rtlCol="0" anchor="t">
              <a:spAutoFit/>
            </a:bodyPr>
            <a:lstStyle/>
            <a:p>
              <a:pPr algn="ctr">
                <a:lnSpc>
                  <a:spcPts val="3584"/>
                </a:lnSpc>
              </a:pPr>
              <a:r>
                <a:rPr lang="en-US" sz="2560" dirty="0">
                  <a:solidFill>
                    <a:srgbClr val="000000"/>
                  </a:solidFill>
                  <a:latin typeface="Open Sans Light Bold"/>
                </a:rPr>
                <a:t>Apparel</a:t>
              </a:r>
            </a:p>
            <a:p>
              <a:pPr algn="ctr">
                <a:lnSpc>
                  <a:spcPts val="3584"/>
                </a:lnSpc>
              </a:pPr>
              <a:r>
                <a:rPr lang="en-US" sz="2560" dirty="0">
                  <a:solidFill>
                    <a:srgbClr val="000000"/>
                  </a:solidFill>
                  <a:latin typeface="Open Sans Light Bold"/>
                </a:rPr>
                <a:t>65%</a:t>
              </a:r>
            </a:p>
          </p:txBody>
        </p:sp>
        <p:sp>
          <p:nvSpPr>
            <p:cNvPr id="4" name="TextBox 4"/>
            <p:cNvSpPr txBox="1"/>
            <p:nvPr/>
          </p:nvSpPr>
          <p:spPr>
            <a:xfrm>
              <a:off x="10204874" y="2488949"/>
              <a:ext cx="2332251" cy="1190240"/>
            </a:xfrm>
            <a:prstGeom prst="rect">
              <a:avLst/>
            </a:prstGeom>
          </p:spPr>
          <p:txBody>
            <a:bodyPr wrap="square" lIns="0" tIns="0" rIns="0" bIns="0" rtlCol="0" anchor="t">
              <a:spAutoFit/>
            </a:bodyPr>
            <a:lstStyle/>
            <a:p>
              <a:pPr algn="ctr">
                <a:lnSpc>
                  <a:spcPts val="3584"/>
                </a:lnSpc>
              </a:pPr>
              <a:r>
                <a:rPr lang="en-US" sz="2560" dirty="0">
                  <a:solidFill>
                    <a:srgbClr val="000000"/>
                  </a:solidFill>
                  <a:latin typeface="Open Sans Light Bold"/>
                </a:rPr>
                <a:t>Footwear</a:t>
              </a:r>
            </a:p>
            <a:p>
              <a:pPr algn="ctr">
                <a:lnSpc>
                  <a:spcPts val="3584"/>
                </a:lnSpc>
              </a:pPr>
              <a:r>
                <a:rPr lang="en-US" sz="2560" dirty="0">
                  <a:solidFill>
                    <a:srgbClr val="000000"/>
                  </a:solidFill>
                  <a:latin typeface="Open Sans Light Bold"/>
                </a:rPr>
                <a:t>34%</a:t>
              </a:r>
            </a:p>
          </p:txBody>
        </p:sp>
        <p:sp>
          <p:nvSpPr>
            <p:cNvPr id="5" name="TextBox 5"/>
            <p:cNvSpPr txBox="1"/>
            <p:nvPr/>
          </p:nvSpPr>
          <p:spPr>
            <a:xfrm>
              <a:off x="4620912" y="-47625"/>
              <a:ext cx="2733412" cy="1190240"/>
            </a:xfrm>
            <a:prstGeom prst="rect">
              <a:avLst/>
            </a:prstGeom>
          </p:spPr>
          <p:txBody>
            <a:bodyPr wrap="square" lIns="0" tIns="0" rIns="0" bIns="0" rtlCol="0" anchor="t">
              <a:spAutoFit/>
            </a:bodyPr>
            <a:lstStyle/>
            <a:p>
              <a:pPr algn="ctr">
                <a:lnSpc>
                  <a:spcPts val="3584"/>
                </a:lnSpc>
              </a:pPr>
              <a:r>
                <a:rPr lang="en-US" sz="2560" dirty="0">
                  <a:solidFill>
                    <a:srgbClr val="000000"/>
                  </a:solidFill>
                  <a:latin typeface="Open Sans Light Bold"/>
                </a:rPr>
                <a:t>Wearables</a:t>
              </a:r>
            </a:p>
            <a:p>
              <a:pPr algn="ctr">
                <a:lnSpc>
                  <a:spcPts val="3584"/>
                </a:lnSpc>
              </a:pPr>
              <a:r>
                <a:rPr lang="en-US" sz="2560" dirty="0">
                  <a:solidFill>
                    <a:srgbClr val="000000"/>
                  </a:solidFill>
                  <a:latin typeface="Open Sans Light Bold"/>
                </a:rPr>
                <a:t>1%</a:t>
              </a:r>
            </a:p>
          </p:txBody>
        </p:sp>
        <p:grpSp>
          <p:nvGrpSpPr>
            <p:cNvPr id="6" name="Group 6"/>
            <p:cNvGrpSpPr>
              <a:grpSpLocks noChangeAspect="1"/>
            </p:cNvGrpSpPr>
            <p:nvPr/>
          </p:nvGrpSpPr>
          <p:grpSpPr>
            <a:xfrm>
              <a:off x="1922811" y="1465361"/>
              <a:ext cx="7977725" cy="7977725"/>
              <a:chOff x="0" y="0"/>
              <a:chExt cx="2540000" cy="2540000"/>
            </a:xfrm>
          </p:grpSpPr>
          <p:sp>
            <p:nvSpPr>
              <p:cNvPr id="7" name="Freeform 7"/>
              <p:cNvSpPr/>
              <p:nvPr/>
            </p:nvSpPr>
            <p:spPr>
              <a:xfrm>
                <a:off x="1270000" y="0"/>
                <a:ext cx="1346046" cy="2003242"/>
              </a:xfrm>
              <a:custGeom>
                <a:avLst/>
                <a:gdLst/>
                <a:ahLst/>
                <a:cxnLst/>
                <a:rect l="l" t="t" r="r" b="b"/>
                <a:pathLst>
                  <a:path w="1346046" h="2003242">
                    <a:moveTo>
                      <a:pt x="0" y="0"/>
                    </a:moveTo>
                    <a:cubicBezTo>
                      <a:pt x="474639" y="0"/>
                      <a:pt x="909666" y="264669"/>
                      <a:pt x="1127856" y="686184"/>
                    </a:cubicBezTo>
                    <a:cubicBezTo>
                      <a:pt x="1346046" y="1107699"/>
                      <a:pt x="1310981" y="1615703"/>
                      <a:pt x="1036946" y="2003242"/>
                    </a:cubicBezTo>
                    <a:lnTo>
                      <a:pt x="518473" y="1636621"/>
                    </a:lnTo>
                    <a:cubicBezTo>
                      <a:pt x="655491" y="1442852"/>
                      <a:pt x="673023" y="1188849"/>
                      <a:pt x="563928" y="978092"/>
                    </a:cubicBezTo>
                    <a:cubicBezTo>
                      <a:pt x="454833" y="767334"/>
                      <a:pt x="237319" y="635000"/>
                      <a:pt x="0" y="635000"/>
                    </a:cubicBezTo>
                    <a:close/>
                  </a:path>
                </a:pathLst>
              </a:custGeom>
              <a:solidFill>
                <a:srgbClr val="BC651E"/>
              </a:solidFill>
            </p:spPr>
          </p:sp>
          <p:sp>
            <p:nvSpPr>
              <p:cNvPr id="8" name="Freeform 8"/>
              <p:cNvSpPr/>
              <p:nvPr/>
            </p:nvSpPr>
            <p:spPr>
              <a:xfrm>
                <a:off x="-88237" y="105"/>
                <a:ext cx="2430533" cy="2673952"/>
              </a:xfrm>
              <a:custGeom>
                <a:avLst/>
                <a:gdLst/>
                <a:ahLst/>
                <a:cxnLst/>
                <a:rect l="l" t="t" r="r" b="b"/>
                <a:pathLst>
                  <a:path w="2430533" h="2673952">
                    <a:moveTo>
                      <a:pt x="2430534" y="1950395"/>
                    </a:moveTo>
                    <a:cubicBezTo>
                      <a:pt x="2104969" y="2463403"/>
                      <a:pt x="1461651" y="2673952"/>
                      <a:pt x="895774" y="2452700"/>
                    </a:cubicBezTo>
                    <a:cubicBezTo>
                      <a:pt x="329897" y="2231449"/>
                      <a:pt x="0" y="1640384"/>
                      <a:pt x="108742" y="1042601"/>
                    </a:cubicBezTo>
                    <a:cubicBezTo>
                      <a:pt x="217484" y="444818"/>
                      <a:pt x="734398" y="7796"/>
                      <a:pt x="1341941" y="0"/>
                    </a:cubicBezTo>
                    <a:lnTo>
                      <a:pt x="1350089" y="634947"/>
                    </a:lnTo>
                    <a:cubicBezTo>
                      <a:pt x="1046318" y="638845"/>
                      <a:pt x="787860" y="857357"/>
                      <a:pt x="733490" y="1156248"/>
                    </a:cubicBezTo>
                    <a:cubicBezTo>
                      <a:pt x="679119" y="1455140"/>
                      <a:pt x="844067" y="1750672"/>
                      <a:pt x="1127005" y="1861297"/>
                    </a:cubicBezTo>
                    <a:cubicBezTo>
                      <a:pt x="1409944" y="1971923"/>
                      <a:pt x="1731603" y="1866649"/>
                      <a:pt x="1894385" y="1610145"/>
                    </a:cubicBezTo>
                    <a:close/>
                  </a:path>
                </a:pathLst>
              </a:custGeom>
              <a:solidFill>
                <a:srgbClr val="D27E4B"/>
              </a:solidFill>
            </p:spPr>
          </p:sp>
          <p:sp>
            <p:nvSpPr>
              <p:cNvPr id="9" name="Freeform 9"/>
              <p:cNvSpPr/>
              <p:nvPr/>
            </p:nvSpPr>
            <p:spPr>
              <a:xfrm>
                <a:off x="1190256" y="0"/>
                <a:ext cx="79681" cy="636253"/>
              </a:xfrm>
              <a:custGeom>
                <a:avLst/>
                <a:gdLst/>
                <a:ahLst/>
                <a:cxnLst/>
                <a:rect l="l" t="t" r="r" b="b"/>
                <a:pathLst>
                  <a:path w="79681" h="636253">
                    <a:moveTo>
                      <a:pt x="0" y="2506"/>
                    </a:moveTo>
                    <a:cubicBezTo>
                      <a:pt x="26506" y="838"/>
                      <a:pt x="53058" y="3"/>
                      <a:pt x="79617" y="0"/>
                    </a:cubicBezTo>
                    <a:lnTo>
                      <a:pt x="79681" y="635000"/>
                    </a:lnTo>
                    <a:cubicBezTo>
                      <a:pt x="66401" y="635001"/>
                      <a:pt x="53125" y="635419"/>
                      <a:pt x="39872" y="636253"/>
                    </a:cubicBezTo>
                    <a:close/>
                  </a:path>
                </a:pathLst>
              </a:custGeom>
              <a:solidFill>
                <a:srgbClr val="E49974"/>
              </a:solidFill>
            </p:spPr>
          </p:sp>
          <p:sp>
            <p:nvSpPr>
              <p:cNvPr id="10" name="Freeform 10"/>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F3B59D"/>
              </a:solidFill>
            </p:spPr>
          </p:sp>
        </p:grpSp>
      </p:grpSp>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368921" y="2244612"/>
            <a:ext cx="1890379" cy="1797579"/>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28198" y="6379533"/>
            <a:ext cx="2500611" cy="3036062"/>
          </a:xfrm>
          <a:prstGeom prst="rect">
            <a:avLst/>
          </a:prstGeom>
        </p:spPr>
      </p:pic>
      <p:sp>
        <p:nvSpPr>
          <p:cNvPr id="13" name="TextBox 13"/>
          <p:cNvSpPr txBox="1"/>
          <p:nvPr/>
        </p:nvSpPr>
        <p:spPr>
          <a:xfrm>
            <a:off x="699529" y="551366"/>
            <a:ext cx="16888941" cy="811485"/>
          </a:xfrm>
          <a:prstGeom prst="rect">
            <a:avLst/>
          </a:prstGeom>
        </p:spPr>
        <p:txBody>
          <a:bodyPr lIns="0" tIns="0" rIns="0" bIns="0" rtlCol="0" anchor="t">
            <a:spAutoFit/>
          </a:bodyPr>
          <a:lstStyle/>
          <a:p>
            <a:pPr algn="ctr">
              <a:lnSpc>
                <a:spcPts val="5943"/>
              </a:lnSpc>
            </a:pPr>
            <a:r>
              <a:rPr lang="en-US" sz="6390">
                <a:solidFill>
                  <a:srgbClr val="141313"/>
                </a:solidFill>
                <a:latin typeface="Anton Bold"/>
              </a:rPr>
              <a:t>GLOBAL SPORTSWEAR MARKET SHARE BY PRODUCT TYPE</a:t>
            </a:r>
          </a:p>
        </p:txBody>
      </p:sp>
      <p:pic>
        <p:nvPicPr>
          <p:cNvPr id="14" name="Audio 13">
            <a:hlinkClick r:id="" action="ppaction://media"/>
            <a:extLst>
              <a:ext uri="{FF2B5EF4-FFF2-40B4-BE49-F238E27FC236}">
                <a16:creationId xmlns:a16="http://schemas.microsoft.com/office/drawing/2014/main" id="{BCA49B11-8AD6-1940-8FA0-18A65A56ED9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465"/>
    </mc:Choice>
    <mc:Fallback>
      <p:transition spd="slow" advTm="43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3000"/>
          </a:blip>
          <a:srcRect/>
          <a:stretch>
            <a:fillRect/>
          </a:stretch>
        </p:blipFill>
        <p:spPr>
          <a:xfrm>
            <a:off x="15940669" y="217816"/>
            <a:ext cx="1872580" cy="1872580"/>
          </a:xfrm>
          <a:prstGeom prst="rect">
            <a:avLst/>
          </a:prstGeom>
        </p:spPr>
      </p:pic>
      <p:pic>
        <p:nvPicPr>
          <p:cNvPr id="3" name="Picture 3"/>
          <p:cNvPicPr>
            <a:picLocks noChangeAspect="1"/>
          </p:cNvPicPr>
          <p:nvPr/>
        </p:nvPicPr>
        <p:blipFill>
          <a:blip r:embed="rId6"/>
          <a:srcRect l="2205" r="2205"/>
          <a:stretch>
            <a:fillRect/>
          </a:stretch>
        </p:blipFill>
        <p:spPr>
          <a:xfrm>
            <a:off x="10557421" y="5755732"/>
            <a:ext cx="6890336" cy="4054688"/>
          </a:xfrm>
          <a:prstGeom prst="rect">
            <a:avLst/>
          </a:prstGeom>
        </p:spPr>
      </p:pic>
      <p:pic>
        <p:nvPicPr>
          <p:cNvPr id="4" name="Picture 4"/>
          <p:cNvPicPr>
            <a:picLocks noChangeAspect="1"/>
          </p:cNvPicPr>
          <p:nvPr/>
        </p:nvPicPr>
        <p:blipFill>
          <a:blip r:embed="rId7"/>
          <a:srcRect t="12920" b="10474"/>
          <a:stretch>
            <a:fillRect/>
          </a:stretch>
        </p:blipFill>
        <p:spPr>
          <a:xfrm>
            <a:off x="851824" y="5755732"/>
            <a:ext cx="7057287" cy="4054688"/>
          </a:xfrm>
          <a:prstGeom prst="rect">
            <a:avLst/>
          </a:prstGeom>
        </p:spPr>
      </p:pic>
      <p:sp>
        <p:nvSpPr>
          <p:cNvPr id="5" name="TextBox 5"/>
          <p:cNvSpPr txBox="1"/>
          <p:nvPr/>
        </p:nvSpPr>
        <p:spPr>
          <a:xfrm>
            <a:off x="2705192" y="638160"/>
            <a:ext cx="12877616"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ALLSTAR GAME &amp; CHAMPIONSHIP</a:t>
            </a:r>
          </a:p>
        </p:txBody>
      </p:sp>
      <p:sp>
        <p:nvSpPr>
          <p:cNvPr id="6" name="TextBox 6"/>
          <p:cNvSpPr txBox="1"/>
          <p:nvPr/>
        </p:nvSpPr>
        <p:spPr>
          <a:xfrm>
            <a:off x="2961748" y="1899897"/>
            <a:ext cx="12364504" cy="3243603"/>
          </a:xfrm>
          <a:prstGeom prst="rect">
            <a:avLst/>
          </a:prstGeom>
        </p:spPr>
        <p:txBody>
          <a:bodyPr lIns="0" tIns="0" rIns="0" bIns="0" rtlCol="0" anchor="t">
            <a:spAutoFit/>
          </a:bodyPr>
          <a:lstStyle/>
          <a:p>
            <a:pPr algn="ctr">
              <a:lnSpc>
                <a:spcPts val="4968"/>
              </a:lnSpc>
            </a:pPr>
            <a:r>
              <a:rPr lang="en-US" sz="3549">
                <a:solidFill>
                  <a:srgbClr val="141313"/>
                </a:solidFill>
                <a:latin typeface="Mont Bold"/>
              </a:rPr>
              <a:t>Feb 2020 - Top athletes chosen by fans</a:t>
            </a:r>
          </a:p>
          <a:p>
            <a:pPr algn="ctr">
              <a:lnSpc>
                <a:spcPts val="4968"/>
              </a:lnSpc>
            </a:pPr>
            <a:endParaRPr lang="en-US" sz="3549">
              <a:solidFill>
                <a:srgbClr val="141313"/>
              </a:solidFill>
              <a:latin typeface="Mont Bold"/>
            </a:endParaRPr>
          </a:p>
          <a:p>
            <a:pPr algn="ctr">
              <a:lnSpc>
                <a:spcPts val="4968"/>
              </a:lnSpc>
            </a:pPr>
            <a:r>
              <a:rPr lang="en-US" sz="3549">
                <a:solidFill>
                  <a:srgbClr val="141313"/>
                </a:solidFill>
                <a:latin typeface="Mont Bold"/>
              </a:rPr>
              <a:t>Sept 2020 - Playoff season</a:t>
            </a:r>
          </a:p>
          <a:p>
            <a:pPr algn="ctr">
              <a:lnSpc>
                <a:spcPts val="4968"/>
              </a:lnSpc>
            </a:pPr>
            <a:endParaRPr lang="en-US" sz="3549">
              <a:solidFill>
                <a:srgbClr val="141313"/>
              </a:solidFill>
              <a:latin typeface="Mont Bold"/>
            </a:endParaRPr>
          </a:p>
          <a:p>
            <a:pPr algn="ctr">
              <a:lnSpc>
                <a:spcPts val="4968"/>
              </a:lnSpc>
            </a:pPr>
            <a:r>
              <a:rPr lang="en-US" sz="3549">
                <a:solidFill>
                  <a:srgbClr val="141313"/>
                </a:solidFill>
                <a:latin typeface="Mont Bold"/>
              </a:rPr>
              <a:t>Oct 2020 - Championship</a:t>
            </a:r>
          </a:p>
        </p:txBody>
      </p:sp>
      <p:pic>
        <p:nvPicPr>
          <p:cNvPr id="8" name="Audio 7">
            <a:hlinkClick r:id="" action="ppaction://media"/>
            <a:extLst>
              <a:ext uri="{FF2B5EF4-FFF2-40B4-BE49-F238E27FC236}">
                <a16:creationId xmlns:a16="http://schemas.microsoft.com/office/drawing/2014/main" id="{08FCB989-70A3-514F-9E67-83E0B0C95B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41"/>
    </mc:Choice>
    <mc:Fallback>
      <p:transition spd="slow" advTm="27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20770" y="638160"/>
            <a:ext cx="10046460" cy="981104"/>
          </a:xfrm>
          <a:prstGeom prst="rect">
            <a:avLst/>
          </a:prstGeom>
        </p:spPr>
        <p:txBody>
          <a:bodyPr lIns="0" tIns="0" rIns="0" bIns="0" rtlCol="0" anchor="t">
            <a:spAutoFit/>
          </a:bodyPr>
          <a:lstStyle/>
          <a:p>
            <a:pPr algn="ctr">
              <a:lnSpc>
                <a:spcPts val="7234"/>
              </a:lnSpc>
            </a:pPr>
            <a:r>
              <a:rPr lang="en-US" sz="7778">
                <a:solidFill>
                  <a:srgbClr val="141313"/>
                </a:solidFill>
                <a:latin typeface="Anton Bold"/>
              </a:rPr>
              <a:t>DATA PROCESSING</a:t>
            </a:r>
          </a:p>
        </p:txBody>
      </p:sp>
      <p:sp>
        <p:nvSpPr>
          <p:cNvPr id="3" name="TextBox 3"/>
          <p:cNvSpPr txBox="1"/>
          <p:nvPr/>
        </p:nvSpPr>
        <p:spPr>
          <a:xfrm>
            <a:off x="546304" y="1843845"/>
            <a:ext cx="8344820" cy="6800644"/>
          </a:xfrm>
          <a:prstGeom prst="rect">
            <a:avLst/>
          </a:prstGeom>
        </p:spPr>
        <p:txBody>
          <a:bodyPr lIns="0" tIns="0" rIns="0" bIns="0" rtlCol="0" anchor="t">
            <a:spAutoFit/>
          </a:bodyPr>
          <a:lstStyle/>
          <a:p>
            <a:pPr>
              <a:lnSpc>
                <a:spcPts val="5229"/>
              </a:lnSpc>
            </a:pPr>
            <a:r>
              <a:rPr lang="en-US" sz="3735" dirty="0">
                <a:solidFill>
                  <a:srgbClr val="BD8952"/>
                </a:solidFill>
                <a:latin typeface="Mont Bold"/>
              </a:rPr>
              <a:t>A</a:t>
            </a:r>
            <a:r>
              <a:rPr lang="en-US" sz="3735" dirty="0">
                <a:solidFill>
                  <a:srgbClr val="BC651E"/>
                </a:solidFill>
                <a:latin typeface="Mont Bold"/>
              </a:rPr>
              <a:t>llstar game:</a:t>
            </a:r>
          </a:p>
          <a:p>
            <a:pPr marL="741655" lvl="1" indent="-370828">
              <a:lnSpc>
                <a:spcPts val="4809"/>
              </a:lnSpc>
              <a:buFont typeface="Arial"/>
              <a:buChar char="•"/>
            </a:pPr>
            <a:r>
              <a:rPr lang="en-US" sz="3435" dirty="0">
                <a:solidFill>
                  <a:srgbClr val="BC651E"/>
                </a:solidFill>
                <a:latin typeface="Mont Bold"/>
              </a:rPr>
              <a:t>Most tweeted teams:</a:t>
            </a:r>
          </a:p>
          <a:p>
            <a:pPr marL="1483311" lvl="2" indent="-494437">
              <a:lnSpc>
                <a:spcPts val="4809"/>
              </a:lnSpc>
              <a:buFont typeface="Arial"/>
              <a:buChar char="⚬"/>
            </a:pPr>
            <a:r>
              <a:rPr lang="en-US" sz="3435" dirty="0">
                <a:solidFill>
                  <a:srgbClr val="BC651E"/>
                </a:solidFill>
                <a:latin typeface="Mont Bold"/>
              </a:rPr>
              <a:t>Miami Heat</a:t>
            </a:r>
          </a:p>
          <a:p>
            <a:pPr marL="1483311" lvl="2" indent="-494437">
              <a:lnSpc>
                <a:spcPts val="4809"/>
              </a:lnSpc>
              <a:buFont typeface="Arial"/>
              <a:buChar char="⚬"/>
            </a:pPr>
            <a:r>
              <a:rPr lang="en-US" sz="3435" dirty="0">
                <a:solidFill>
                  <a:srgbClr val="BC651E"/>
                </a:solidFill>
                <a:latin typeface="Mont Bold"/>
              </a:rPr>
              <a:t>Boston Celtics</a:t>
            </a:r>
          </a:p>
          <a:p>
            <a:pPr marL="1483311" lvl="2" indent="-494437">
              <a:lnSpc>
                <a:spcPts val="4809"/>
              </a:lnSpc>
              <a:buFont typeface="Arial"/>
              <a:buChar char="⚬"/>
            </a:pPr>
            <a:r>
              <a:rPr lang="en-US" sz="3435" dirty="0">
                <a:solidFill>
                  <a:srgbClr val="BC651E"/>
                </a:solidFill>
                <a:latin typeface="Mont Bold"/>
              </a:rPr>
              <a:t>LA Lakers</a:t>
            </a:r>
          </a:p>
          <a:p>
            <a:pPr marL="741655" lvl="1" indent="-370828">
              <a:lnSpc>
                <a:spcPts val="4809"/>
              </a:lnSpc>
              <a:buFont typeface="Arial"/>
              <a:buChar char="•"/>
            </a:pPr>
            <a:r>
              <a:rPr lang="en-US" sz="3435" dirty="0">
                <a:solidFill>
                  <a:srgbClr val="BC651E"/>
                </a:solidFill>
                <a:latin typeface="Mont Bold"/>
              </a:rPr>
              <a:t>Lebron mentioned 1.6 %</a:t>
            </a:r>
          </a:p>
          <a:p>
            <a:pPr marL="741655" lvl="1" indent="-370828">
              <a:lnSpc>
                <a:spcPts val="4809"/>
              </a:lnSpc>
              <a:buFont typeface="Arial"/>
              <a:buChar char="•"/>
            </a:pPr>
            <a:r>
              <a:rPr lang="en-US" sz="3435" dirty="0">
                <a:solidFill>
                  <a:srgbClr val="BC651E"/>
                </a:solidFill>
                <a:latin typeface="Mont Bold"/>
              </a:rPr>
              <a:t>Giannis mentioned 1.2 %</a:t>
            </a:r>
          </a:p>
          <a:p>
            <a:pPr marL="741655" lvl="1" indent="-370828">
              <a:lnSpc>
                <a:spcPts val="4809"/>
              </a:lnSpc>
              <a:buFont typeface="Arial"/>
              <a:buChar char="•"/>
            </a:pPr>
            <a:r>
              <a:rPr lang="en-US" sz="3435" dirty="0">
                <a:solidFill>
                  <a:srgbClr val="BC651E"/>
                </a:solidFill>
                <a:latin typeface="Mont Bold"/>
              </a:rPr>
              <a:t>Sampled 0.4 %</a:t>
            </a:r>
          </a:p>
          <a:p>
            <a:pPr marL="741655" lvl="1" indent="-370828">
              <a:lnSpc>
                <a:spcPts val="4809"/>
              </a:lnSpc>
              <a:buFont typeface="Arial"/>
              <a:buChar char="•"/>
            </a:pPr>
            <a:r>
              <a:rPr lang="en-US" sz="3435" dirty="0">
                <a:solidFill>
                  <a:srgbClr val="BC651E"/>
                </a:solidFill>
                <a:latin typeface="Mont Bold"/>
              </a:rPr>
              <a:t>Sub-</a:t>
            </a:r>
            <a:r>
              <a:rPr lang="en-US" sz="3435" dirty="0" err="1">
                <a:solidFill>
                  <a:srgbClr val="BC651E"/>
                </a:solidFill>
                <a:latin typeface="Mont Bold"/>
              </a:rPr>
              <a:t>setted</a:t>
            </a:r>
            <a:r>
              <a:rPr lang="en-US" sz="3435" dirty="0">
                <a:solidFill>
                  <a:srgbClr val="BC651E"/>
                </a:solidFill>
                <a:latin typeface="Mont Bold"/>
              </a:rPr>
              <a:t> for top teams</a:t>
            </a:r>
          </a:p>
          <a:p>
            <a:pPr marL="741655" lvl="1" indent="-370828">
              <a:lnSpc>
                <a:spcPts val="4809"/>
              </a:lnSpc>
              <a:buFont typeface="Arial"/>
              <a:buChar char="•"/>
            </a:pPr>
            <a:r>
              <a:rPr lang="en-US" sz="3435" dirty="0">
                <a:solidFill>
                  <a:srgbClr val="BC651E"/>
                </a:solidFill>
                <a:latin typeface="Mont Bold"/>
              </a:rPr>
              <a:t>Cleaned the data</a:t>
            </a:r>
          </a:p>
          <a:p>
            <a:pPr>
              <a:lnSpc>
                <a:spcPts val="4809"/>
              </a:lnSpc>
            </a:pPr>
            <a:endParaRPr lang="en-US" sz="3435" dirty="0">
              <a:solidFill>
                <a:srgbClr val="BC651E"/>
              </a:solidFill>
              <a:latin typeface="Mont Bold"/>
            </a:endParaRPr>
          </a:p>
        </p:txBody>
      </p:sp>
      <p:sp>
        <p:nvSpPr>
          <p:cNvPr id="4" name="TextBox 4"/>
          <p:cNvSpPr txBox="1"/>
          <p:nvPr/>
        </p:nvSpPr>
        <p:spPr>
          <a:xfrm>
            <a:off x="9875590" y="1843845"/>
            <a:ext cx="8157969" cy="6800644"/>
          </a:xfrm>
          <a:prstGeom prst="rect">
            <a:avLst/>
          </a:prstGeom>
        </p:spPr>
        <p:txBody>
          <a:bodyPr lIns="0" tIns="0" rIns="0" bIns="0" rtlCol="0" anchor="t">
            <a:spAutoFit/>
          </a:bodyPr>
          <a:lstStyle/>
          <a:p>
            <a:pPr>
              <a:lnSpc>
                <a:spcPts val="5229"/>
              </a:lnSpc>
            </a:pPr>
            <a:r>
              <a:rPr lang="en-US" sz="3735" dirty="0">
                <a:solidFill>
                  <a:srgbClr val="965A4F"/>
                </a:solidFill>
                <a:latin typeface="Mont Bold"/>
              </a:rPr>
              <a:t>Championship season:</a:t>
            </a:r>
          </a:p>
          <a:p>
            <a:pPr marL="741655" lvl="1" indent="-370828">
              <a:lnSpc>
                <a:spcPts val="4809"/>
              </a:lnSpc>
              <a:buFont typeface="Arial"/>
              <a:buChar char="•"/>
            </a:pPr>
            <a:r>
              <a:rPr lang="en-US" sz="3435" dirty="0">
                <a:solidFill>
                  <a:srgbClr val="965A4F"/>
                </a:solidFill>
                <a:latin typeface="Mont Bold"/>
              </a:rPr>
              <a:t>Most tweeted teams:</a:t>
            </a:r>
          </a:p>
          <a:p>
            <a:pPr marL="1483311" lvl="2" indent="-494437">
              <a:lnSpc>
                <a:spcPts val="4809"/>
              </a:lnSpc>
              <a:buFont typeface="Arial"/>
              <a:buChar char="⚬"/>
            </a:pPr>
            <a:r>
              <a:rPr lang="en-US" sz="3435" dirty="0">
                <a:solidFill>
                  <a:srgbClr val="965A4F"/>
                </a:solidFill>
                <a:latin typeface="Mont Bold"/>
              </a:rPr>
              <a:t>Miami Heat</a:t>
            </a:r>
          </a:p>
          <a:p>
            <a:pPr marL="1483311" lvl="2" indent="-494437">
              <a:lnSpc>
                <a:spcPts val="4809"/>
              </a:lnSpc>
              <a:buFont typeface="Arial"/>
              <a:buChar char="⚬"/>
            </a:pPr>
            <a:r>
              <a:rPr lang="en-US" sz="3435" dirty="0">
                <a:solidFill>
                  <a:srgbClr val="965A4F"/>
                </a:solidFill>
                <a:latin typeface="Mont Bold"/>
              </a:rPr>
              <a:t>LA Lakers</a:t>
            </a:r>
          </a:p>
          <a:p>
            <a:pPr marL="1483311" lvl="2" indent="-494437">
              <a:lnSpc>
                <a:spcPts val="4809"/>
              </a:lnSpc>
              <a:buFont typeface="Arial"/>
              <a:buChar char="⚬"/>
            </a:pPr>
            <a:r>
              <a:rPr lang="en-US" sz="3435" dirty="0">
                <a:solidFill>
                  <a:srgbClr val="965A4F"/>
                </a:solidFill>
                <a:latin typeface="Mont Bold"/>
              </a:rPr>
              <a:t>Boston Celtics</a:t>
            </a:r>
          </a:p>
          <a:p>
            <a:pPr marL="741655" lvl="1" indent="-370828">
              <a:lnSpc>
                <a:spcPts val="4809"/>
              </a:lnSpc>
              <a:buFont typeface="Arial"/>
              <a:buChar char="•"/>
            </a:pPr>
            <a:r>
              <a:rPr lang="en-US" sz="3435" dirty="0">
                <a:solidFill>
                  <a:srgbClr val="965A4F"/>
                </a:solidFill>
                <a:latin typeface="Mont Bold"/>
              </a:rPr>
              <a:t>Tate (rookie) mentioned 4 %</a:t>
            </a:r>
          </a:p>
          <a:p>
            <a:pPr marL="1198855" lvl="2" indent="-370828">
              <a:lnSpc>
                <a:spcPts val="4809"/>
              </a:lnSpc>
              <a:buFont typeface="Arial"/>
              <a:buChar char="•"/>
            </a:pPr>
            <a:r>
              <a:rPr lang="en-US" sz="3435" dirty="0">
                <a:solidFill>
                  <a:srgbClr val="965A4F"/>
                </a:solidFill>
                <a:latin typeface="Mont Bold"/>
              </a:rPr>
              <a:t>14,500 tweets</a:t>
            </a:r>
          </a:p>
          <a:p>
            <a:pPr marL="741655" lvl="1" indent="-370828">
              <a:lnSpc>
                <a:spcPts val="4809"/>
              </a:lnSpc>
              <a:buFont typeface="Arial"/>
              <a:buChar char="•"/>
            </a:pPr>
            <a:r>
              <a:rPr lang="en-US" sz="3435" dirty="0">
                <a:solidFill>
                  <a:srgbClr val="965A4F"/>
                </a:solidFill>
                <a:latin typeface="Mont Bold"/>
              </a:rPr>
              <a:t>Sampled 0.4%</a:t>
            </a:r>
          </a:p>
          <a:p>
            <a:pPr marL="741655" lvl="1" indent="-370828">
              <a:lnSpc>
                <a:spcPts val="4809"/>
              </a:lnSpc>
              <a:buFont typeface="Arial"/>
              <a:buChar char="•"/>
            </a:pPr>
            <a:r>
              <a:rPr lang="en-US" sz="3435" dirty="0">
                <a:solidFill>
                  <a:srgbClr val="965A4F"/>
                </a:solidFill>
                <a:latin typeface="Mont Bold"/>
              </a:rPr>
              <a:t>Sub-</a:t>
            </a:r>
            <a:r>
              <a:rPr lang="en-US" sz="3435" dirty="0" err="1">
                <a:solidFill>
                  <a:srgbClr val="965A4F"/>
                </a:solidFill>
                <a:latin typeface="Mont Bold"/>
              </a:rPr>
              <a:t>setted</a:t>
            </a:r>
            <a:r>
              <a:rPr lang="en-US" sz="3435" dirty="0">
                <a:solidFill>
                  <a:srgbClr val="965A4F"/>
                </a:solidFill>
                <a:latin typeface="Mont Bold"/>
              </a:rPr>
              <a:t> for top teams</a:t>
            </a:r>
          </a:p>
          <a:p>
            <a:pPr marL="741655" lvl="1" indent="-370828">
              <a:lnSpc>
                <a:spcPts val="4809"/>
              </a:lnSpc>
              <a:buFont typeface="Arial"/>
              <a:buChar char="•"/>
            </a:pPr>
            <a:r>
              <a:rPr lang="en-US" sz="3435" dirty="0">
                <a:solidFill>
                  <a:srgbClr val="965A4F"/>
                </a:solidFill>
                <a:latin typeface="Mont Bold"/>
              </a:rPr>
              <a:t>Cleaned the data</a:t>
            </a:r>
          </a:p>
          <a:p>
            <a:pPr>
              <a:lnSpc>
                <a:spcPts val="4809"/>
              </a:lnSpc>
            </a:pPr>
            <a:endParaRPr lang="en-US" sz="3435" dirty="0">
              <a:solidFill>
                <a:srgbClr val="965A4F"/>
              </a:solidFill>
              <a:latin typeface="Mont Bold"/>
            </a:endParaRPr>
          </a:p>
        </p:txBody>
      </p:sp>
      <p:pic>
        <p:nvPicPr>
          <p:cNvPr id="8" name="Picture 7" descr="Text&#10;&#10;Description automatically generated">
            <a:extLst>
              <a:ext uri="{FF2B5EF4-FFF2-40B4-BE49-F238E27FC236}">
                <a16:creationId xmlns:a16="http://schemas.microsoft.com/office/drawing/2014/main" id="{D4C66635-2B83-1E4B-8B9A-EBECE0474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897" y="8080390"/>
            <a:ext cx="7658100" cy="187960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D69714C5-1E65-A140-A9F4-0B3979B36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7230" y="8150240"/>
            <a:ext cx="7800413" cy="1557888"/>
          </a:xfrm>
          <a:prstGeom prst="rect">
            <a:avLst/>
          </a:prstGeom>
        </p:spPr>
      </p:pic>
      <p:pic>
        <p:nvPicPr>
          <p:cNvPr id="12" name="Audio 11">
            <a:hlinkClick r:id="" action="ppaction://media"/>
            <a:extLst>
              <a:ext uri="{FF2B5EF4-FFF2-40B4-BE49-F238E27FC236}">
                <a16:creationId xmlns:a16="http://schemas.microsoft.com/office/drawing/2014/main" id="{B96DE85E-4694-1C44-B8CD-4349E4BA035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588"/>
    </mc:Choice>
    <mc:Fallback>
      <p:transition spd="slow" advTm="92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1494</Words>
  <Application>Microsoft Macintosh PowerPoint</Application>
  <PresentationFormat>Custom</PresentationFormat>
  <Paragraphs>172</Paragraphs>
  <Slides>13</Slides>
  <Notes>12</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Open Sans Light Bold</vt:lpstr>
      <vt:lpstr>Mont Bold</vt:lpstr>
      <vt:lpstr>Anton</vt:lpstr>
      <vt:lpstr>Calibri</vt:lpstr>
      <vt:lpstr>Arial</vt:lpstr>
      <vt:lpstr>Anton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Basketball Game Day Instagram Post (Presentation (16:9))</dc:title>
  <cp:lastModifiedBy>Belinda Darko</cp:lastModifiedBy>
  <cp:revision>4</cp:revision>
  <dcterms:created xsi:type="dcterms:W3CDTF">2006-08-16T00:00:00Z</dcterms:created>
  <dcterms:modified xsi:type="dcterms:W3CDTF">2022-03-14T03:11:19Z</dcterms:modified>
  <dc:identifier>DAE65O3-aSg</dc:identifier>
</cp:coreProperties>
</file>